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Roboto"/>
      <p:regular r:id="rId33"/>
      <p:bold r:id="rId34"/>
      <p:italic r:id="rId35"/>
      <p:boldItalic r:id="rId36"/>
    </p:embeddedFont>
    <p:embeddedFont>
      <p:font typeface="Catamaran Thin"/>
      <p:regular r:id="rId37"/>
      <p:bold r:id="rId38"/>
    </p:embeddedFont>
    <p:embeddedFont>
      <p:font typeface="Fira Sans Extra Condensed Medium"/>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FiraSansExtraCondensedMedium-bold.fntdata"/><Relationship Id="rId20" Type="http://schemas.openxmlformats.org/officeDocument/2006/relationships/slide" Target="slides/slide15.xml"/><Relationship Id="rId42" Type="http://schemas.openxmlformats.org/officeDocument/2006/relationships/font" Target="fonts/FiraSansExtraCondensedMedium-boldItalic.fntdata"/><Relationship Id="rId41" Type="http://schemas.openxmlformats.org/officeDocument/2006/relationships/font" Target="fonts/FiraSansExtraCondensedMedium-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italic.fntdata"/><Relationship Id="rId12" Type="http://schemas.openxmlformats.org/officeDocument/2006/relationships/slide" Target="slides/slide7.xml"/><Relationship Id="rId34" Type="http://schemas.openxmlformats.org/officeDocument/2006/relationships/font" Target="fonts/Roboto-bold.fntdata"/><Relationship Id="rId15" Type="http://schemas.openxmlformats.org/officeDocument/2006/relationships/slide" Target="slides/slide10.xml"/><Relationship Id="rId37" Type="http://schemas.openxmlformats.org/officeDocument/2006/relationships/font" Target="fonts/CatamaranThin-regular.fntdata"/><Relationship Id="rId14" Type="http://schemas.openxmlformats.org/officeDocument/2006/relationships/slide" Target="slides/slide9.xml"/><Relationship Id="rId36" Type="http://schemas.openxmlformats.org/officeDocument/2006/relationships/font" Target="fonts/Roboto-boldItalic.fntdata"/><Relationship Id="rId17" Type="http://schemas.openxmlformats.org/officeDocument/2006/relationships/slide" Target="slides/slide12.xml"/><Relationship Id="rId39" Type="http://schemas.openxmlformats.org/officeDocument/2006/relationships/font" Target="fonts/FiraSansExtraCondensedMedium-regular.fntdata"/><Relationship Id="rId16" Type="http://schemas.openxmlformats.org/officeDocument/2006/relationships/slide" Target="slides/slide11.xml"/><Relationship Id="rId38" Type="http://schemas.openxmlformats.org/officeDocument/2006/relationships/font" Target="fonts/CatamaranThin-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b6f39ac52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b6f39ac52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b6f39ac524_0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b6f39ac524_0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b6f39ac524_0_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b6f39ac524_0_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e082f33e2c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e082f33e2c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e082f33e2c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e082f33e2c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e082f33e2c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e082f33e2c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e082f33e2c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e082f33e2c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e082f33e2c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e082f33e2c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e218d1ec08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e218d1ec08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e218d1ec08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e218d1ec08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b6f39ac524_0_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b6f39ac524_0_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b6f39ac524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b6f39ac524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rgbClr val="3C4043"/>
              </a:solidFill>
              <a:highlight>
                <a:srgbClr val="FFFFFF"/>
              </a:high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e218d1ec08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e218d1ec08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e218d1ec08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e218d1ec08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e218d1ec08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e218d1ec08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b6f39ac52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b6f39ac52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b6f39ac524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b6f39ac524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e234e0b5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e234e0b5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e234e0b5b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e234e0b5b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e08f8633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e08f8633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e082f33e2c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e082f33e2c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b6f39ac524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b6f39ac524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b6f39ac524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b6f39ac524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e082f33e2c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e082f33e2c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b6f39ac524_0_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b6f39ac524_0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b6f39ac524_0_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b6f39ac524_0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b6f39ac524_0_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b6f39ac524_0_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50" name="Shape 50"/>
        <p:cNvGrpSpPr/>
        <p:nvPr/>
      </p:nvGrpSpPr>
      <p:grpSpPr>
        <a:xfrm>
          <a:off x="0" y="0"/>
          <a:ext cx="0" cy="0"/>
          <a:chOff x="0" y="0"/>
          <a:chExt cx="0" cy="0"/>
        </a:xfrm>
      </p:grpSpPr>
      <p:sp>
        <p:nvSpPr>
          <p:cNvPr id="51" name="Google Shape;51;p13"/>
          <p:cNvSpPr txBox="1"/>
          <p:nvPr>
            <p:ph type="ctrTitle"/>
          </p:nvPr>
        </p:nvSpPr>
        <p:spPr>
          <a:xfrm>
            <a:off x="1039575" y="1701225"/>
            <a:ext cx="4592400" cy="1782300"/>
          </a:xfrm>
          <a:prstGeom prst="rect">
            <a:avLst/>
          </a:prstGeom>
        </p:spPr>
        <p:txBody>
          <a:bodyPr anchorCtr="0" anchor="b"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52" name="Google Shape;52;p13"/>
          <p:cNvSpPr txBox="1"/>
          <p:nvPr>
            <p:ph idx="1" type="subTitle"/>
          </p:nvPr>
        </p:nvSpPr>
        <p:spPr>
          <a:xfrm>
            <a:off x="1039575" y="3206400"/>
            <a:ext cx="2402100" cy="717000"/>
          </a:xfrm>
          <a:prstGeom prst="rect">
            <a:avLst/>
          </a:prstGeom>
        </p:spPr>
        <p:txBody>
          <a:bodyPr anchorCtr="0" anchor="b" bIns="91425" lIns="91425" spcFirstLastPara="1" rIns="91425" wrap="square" tIns="91425">
            <a:normAutofit/>
          </a:bodyPr>
          <a:lstStyle>
            <a:lvl1pPr lvl="0" rtl="0">
              <a:lnSpc>
                <a:spcPct val="100000"/>
              </a:lnSpc>
              <a:spcBef>
                <a:spcPts val="0"/>
              </a:spcBef>
              <a:spcAft>
                <a:spcPts val="0"/>
              </a:spcAft>
              <a:buClr>
                <a:srgbClr val="000000"/>
              </a:buClr>
              <a:buSzPts val="1800"/>
              <a:buNone/>
              <a:defRPr>
                <a:solidFill>
                  <a:srgbClr val="000000"/>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spTree>
      <p:nvGrpSpPr>
        <p:cNvPr id="53" name="Shape 53"/>
        <p:cNvGrpSpPr/>
        <p:nvPr/>
      </p:nvGrpSpPr>
      <p:grpSpPr>
        <a:xfrm>
          <a:off x="0" y="0"/>
          <a:ext cx="0" cy="0"/>
          <a:chOff x="0" y="0"/>
          <a:chExt cx="0" cy="0"/>
        </a:xfrm>
      </p:grpSpPr>
      <p:sp>
        <p:nvSpPr>
          <p:cNvPr id="54" name="Google Shape;54;p14"/>
          <p:cNvSpPr txBox="1"/>
          <p:nvPr>
            <p:ph type="ctrTitle"/>
          </p:nvPr>
        </p:nvSpPr>
        <p:spPr>
          <a:xfrm>
            <a:off x="3423902" y="387473"/>
            <a:ext cx="2251800" cy="577800"/>
          </a:xfrm>
          <a:prstGeom prst="rect">
            <a:avLst/>
          </a:prstGeom>
        </p:spPr>
        <p:txBody>
          <a:bodyPr anchorCtr="0" anchor="b" bIns="91425" lIns="91425" spcFirstLastPara="1" rIns="91425" wrap="square" tIns="91425">
            <a:norm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55" name="Google Shape;55;p14"/>
          <p:cNvSpPr txBox="1"/>
          <p:nvPr>
            <p:ph idx="1" type="subTitle"/>
          </p:nvPr>
        </p:nvSpPr>
        <p:spPr>
          <a:xfrm>
            <a:off x="3423900" y="802521"/>
            <a:ext cx="1906500" cy="572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56" name="Google Shape;56;p14"/>
          <p:cNvSpPr txBox="1"/>
          <p:nvPr>
            <p:ph hasCustomPrompt="1" idx="2" type="title"/>
          </p:nvPr>
        </p:nvSpPr>
        <p:spPr>
          <a:xfrm>
            <a:off x="2023007" y="654113"/>
            <a:ext cx="1739100" cy="577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7" name="Google Shape;57;p14"/>
          <p:cNvSpPr txBox="1"/>
          <p:nvPr>
            <p:ph idx="3" type="ctrTitle"/>
          </p:nvPr>
        </p:nvSpPr>
        <p:spPr>
          <a:xfrm>
            <a:off x="3425264" y="1224286"/>
            <a:ext cx="2251800" cy="577800"/>
          </a:xfrm>
          <a:prstGeom prst="rect">
            <a:avLst/>
          </a:prstGeom>
        </p:spPr>
        <p:txBody>
          <a:bodyPr anchorCtr="0" anchor="b" bIns="91425" lIns="91425" spcFirstLastPara="1" rIns="91425" wrap="square" tIns="91425">
            <a:norm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58" name="Google Shape;58;p14"/>
          <p:cNvSpPr txBox="1"/>
          <p:nvPr>
            <p:ph idx="4" type="subTitle"/>
          </p:nvPr>
        </p:nvSpPr>
        <p:spPr>
          <a:xfrm>
            <a:off x="3425259" y="1638859"/>
            <a:ext cx="1976700" cy="572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59" name="Google Shape;59;p14"/>
          <p:cNvSpPr txBox="1"/>
          <p:nvPr>
            <p:ph hasCustomPrompt="1" idx="5" type="title"/>
          </p:nvPr>
        </p:nvSpPr>
        <p:spPr>
          <a:xfrm>
            <a:off x="2023007" y="1488788"/>
            <a:ext cx="1615200" cy="577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60" name="Google Shape;60;p14"/>
          <p:cNvSpPr txBox="1"/>
          <p:nvPr>
            <p:ph idx="6" type="ctrTitle"/>
          </p:nvPr>
        </p:nvSpPr>
        <p:spPr>
          <a:xfrm>
            <a:off x="3427999" y="2061098"/>
            <a:ext cx="2251800" cy="577800"/>
          </a:xfrm>
          <a:prstGeom prst="rect">
            <a:avLst/>
          </a:prstGeom>
        </p:spPr>
        <p:txBody>
          <a:bodyPr anchorCtr="0" anchor="b" bIns="91425" lIns="91425" spcFirstLastPara="1" rIns="91425" wrap="square" tIns="91425">
            <a:norm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61" name="Google Shape;61;p14"/>
          <p:cNvSpPr txBox="1"/>
          <p:nvPr>
            <p:ph idx="7" type="subTitle"/>
          </p:nvPr>
        </p:nvSpPr>
        <p:spPr>
          <a:xfrm>
            <a:off x="3427997" y="2475197"/>
            <a:ext cx="1906500" cy="572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62" name="Google Shape;62;p14"/>
          <p:cNvSpPr txBox="1"/>
          <p:nvPr>
            <p:ph hasCustomPrompt="1" idx="8" type="title"/>
          </p:nvPr>
        </p:nvSpPr>
        <p:spPr>
          <a:xfrm>
            <a:off x="2023007" y="2323463"/>
            <a:ext cx="1573500" cy="577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63" name="Google Shape;63;p14"/>
          <p:cNvSpPr txBox="1"/>
          <p:nvPr>
            <p:ph idx="9" type="ctrTitle"/>
          </p:nvPr>
        </p:nvSpPr>
        <p:spPr>
          <a:xfrm rot="5400000">
            <a:off x="6601629" y="1646270"/>
            <a:ext cx="2913300" cy="487500"/>
          </a:xfrm>
          <a:prstGeom prst="rect">
            <a:avLst/>
          </a:prstGeom>
        </p:spPr>
        <p:txBody>
          <a:bodyPr anchorCtr="0" anchor="ctr"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4" name="Google Shape;64;p14"/>
          <p:cNvSpPr txBox="1"/>
          <p:nvPr>
            <p:ph idx="13" type="ctrTitle"/>
          </p:nvPr>
        </p:nvSpPr>
        <p:spPr>
          <a:xfrm>
            <a:off x="3427999" y="2897911"/>
            <a:ext cx="2251800" cy="577800"/>
          </a:xfrm>
          <a:prstGeom prst="rect">
            <a:avLst/>
          </a:prstGeom>
        </p:spPr>
        <p:txBody>
          <a:bodyPr anchorCtr="0" anchor="b" bIns="91425" lIns="91425" spcFirstLastPara="1" rIns="91425" wrap="square" tIns="91425">
            <a:norm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65" name="Google Shape;65;p14"/>
          <p:cNvSpPr txBox="1"/>
          <p:nvPr>
            <p:ph idx="14" type="subTitle"/>
          </p:nvPr>
        </p:nvSpPr>
        <p:spPr>
          <a:xfrm>
            <a:off x="3427997" y="3311534"/>
            <a:ext cx="1906500" cy="572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66" name="Google Shape;66;p14"/>
          <p:cNvSpPr txBox="1"/>
          <p:nvPr>
            <p:ph hasCustomPrompt="1" idx="15" type="title"/>
          </p:nvPr>
        </p:nvSpPr>
        <p:spPr>
          <a:xfrm>
            <a:off x="2023007" y="3158138"/>
            <a:ext cx="1573500" cy="577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4"/>
          <p:cNvSpPr txBox="1"/>
          <p:nvPr>
            <p:ph idx="16" type="ctrTitle"/>
          </p:nvPr>
        </p:nvSpPr>
        <p:spPr>
          <a:xfrm>
            <a:off x="3427999" y="3734723"/>
            <a:ext cx="2251800" cy="577800"/>
          </a:xfrm>
          <a:prstGeom prst="rect">
            <a:avLst/>
          </a:prstGeom>
        </p:spPr>
        <p:txBody>
          <a:bodyPr anchorCtr="0" anchor="b" bIns="91425" lIns="91425" spcFirstLastPara="1" rIns="91425" wrap="square" tIns="91425">
            <a:norm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68" name="Google Shape;68;p14"/>
          <p:cNvSpPr txBox="1"/>
          <p:nvPr>
            <p:ph idx="17" type="subTitle"/>
          </p:nvPr>
        </p:nvSpPr>
        <p:spPr>
          <a:xfrm>
            <a:off x="3427997" y="4147872"/>
            <a:ext cx="1906500" cy="572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69" name="Google Shape;69;p14"/>
          <p:cNvSpPr txBox="1"/>
          <p:nvPr>
            <p:ph hasCustomPrompt="1" idx="18" type="title"/>
          </p:nvPr>
        </p:nvSpPr>
        <p:spPr>
          <a:xfrm>
            <a:off x="2023007" y="3992813"/>
            <a:ext cx="1573500" cy="577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31">
    <p:spTree>
      <p:nvGrpSpPr>
        <p:cNvPr id="70" name="Shape 70"/>
        <p:cNvGrpSpPr/>
        <p:nvPr/>
      </p:nvGrpSpPr>
      <p:grpSpPr>
        <a:xfrm>
          <a:off x="0" y="0"/>
          <a:ext cx="0" cy="0"/>
          <a:chOff x="0" y="0"/>
          <a:chExt cx="0" cy="0"/>
        </a:xfrm>
      </p:grpSpPr>
      <p:sp>
        <p:nvSpPr>
          <p:cNvPr id="71" name="Google Shape;71;p15"/>
          <p:cNvSpPr txBox="1"/>
          <p:nvPr>
            <p:ph type="ctrTitle"/>
          </p:nvPr>
        </p:nvSpPr>
        <p:spPr>
          <a:xfrm rot="5400000">
            <a:off x="6603595" y="1930225"/>
            <a:ext cx="3481200" cy="4875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USTOM_21">
    <p:spTree>
      <p:nvGrpSpPr>
        <p:cNvPr id="72" name="Shape 72"/>
        <p:cNvGrpSpPr/>
        <p:nvPr/>
      </p:nvGrpSpPr>
      <p:grpSpPr>
        <a:xfrm>
          <a:off x="0" y="0"/>
          <a:ext cx="0" cy="0"/>
          <a:chOff x="0" y="0"/>
          <a:chExt cx="0" cy="0"/>
        </a:xfrm>
      </p:grpSpPr>
      <p:sp>
        <p:nvSpPr>
          <p:cNvPr id="73" name="Google Shape;73;p16"/>
          <p:cNvSpPr txBox="1"/>
          <p:nvPr>
            <p:ph idx="1" type="subTitle"/>
          </p:nvPr>
        </p:nvSpPr>
        <p:spPr>
          <a:xfrm>
            <a:off x="4633950" y="1847896"/>
            <a:ext cx="1818000" cy="1112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4" name="Google Shape;74;p16"/>
          <p:cNvSpPr txBox="1"/>
          <p:nvPr>
            <p:ph idx="2" type="subTitle"/>
          </p:nvPr>
        </p:nvSpPr>
        <p:spPr>
          <a:xfrm>
            <a:off x="4633950" y="3827870"/>
            <a:ext cx="1818000" cy="1112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5" name="Google Shape;75;p16"/>
          <p:cNvSpPr txBox="1"/>
          <p:nvPr>
            <p:ph type="ctrTitle"/>
          </p:nvPr>
        </p:nvSpPr>
        <p:spPr>
          <a:xfrm>
            <a:off x="4633950" y="1539296"/>
            <a:ext cx="2619300" cy="384900"/>
          </a:xfrm>
          <a:prstGeom prst="rect">
            <a:avLst/>
          </a:prstGeom>
          <a:ln>
            <a:noFill/>
          </a:ln>
        </p:spPr>
        <p:txBody>
          <a:bodyPr anchorCtr="0" anchor="b" bIns="91425" lIns="91425" spcFirstLastPara="1" rIns="91425" wrap="square" tIns="91425">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6" name="Google Shape;76;p16"/>
          <p:cNvSpPr txBox="1"/>
          <p:nvPr>
            <p:ph idx="3" type="ctrTitle"/>
          </p:nvPr>
        </p:nvSpPr>
        <p:spPr>
          <a:xfrm>
            <a:off x="4633950" y="3519270"/>
            <a:ext cx="2619300" cy="384900"/>
          </a:xfrm>
          <a:prstGeom prst="rect">
            <a:avLst/>
          </a:prstGeom>
          <a:ln>
            <a:noFill/>
          </a:ln>
        </p:spPr>
        <p:txBody>
          <a:bodyPr anchorCtr="0" anchor="b" bIns="91425" lIns="91425" spcFirstLastPara="1" rIns="91425" wrap="square" tIns="91425">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7" name="Google Shape;77;p16"/>
          <p:cNvSpPr txBox="1"/>
          <p:nvPr>
            <p:ph idx="4" type="ctrTitle"/>
          </p:nvPr>
        </p:nvSpPr>
        <p:spPr>
          <a:xfrm rot="5400000">
            <a:off x="6917175" y="1414524"/>
            <a:ext cx="2449800" cy="487500"/>
          </a:xfrm>
          <a:prstGeom prst="rect">
            <a:avLst/>
          </a:prstGeom>
        </p:spPr>
        <p:txBody>
          <a:bodyPr anchorCtr="0" anchor="ctr"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1">
  <p:cSld name="CUSTOM_27_1_1">
    <p:spTree>
      <p:nvGrpSpPr>
        <p:cNvPr id="78" name="Shape 78"/>
        <p:cNvGrpSpPr/>
        <p:nvPr/>
      </p:nvGrpSpPr>
      <p:grpSpPr>
        <a:xfrm>
          <a:off x="0" y="0"/>
          <a:ext cx="0" cy="0"/>
          <a:chOff x="0" y="0"/>
          <a:chExt cx="0" cy="0"/>
        </a:xfrm>
      </p:grpSpPr>
      <p:sp>
        <p:nvSpPr>
          <p:cNvPr id="79" name="Google Shape;79;p17"/>
          <p:cNvSpPr txBox="1"/>
          <p:nvPr>
            <p:ph type="ctrTitle"/>
          </p:nvPr>
        </p:nvSpPr>
        <p:spPr>
          <a:xfrm>
            <a:off x="631875" y="842025"/>
            <a:ext cx="2871300" cy="644700"/>
          </a:xfrm>
          <a:prstGeom prst="rect">
            <a:avLst/>
          </a:prstGeom>
          <a:ln>
            <a:noFill/>
          </a:ln>
        </p:spPr>
        <p:txBody>
          <a:bodyPr anchorCtr="0" anchor="b" bIns="91425" lIns="91425" spcFirstLastPara="1" rIns="91425" wrap="square" tIns="91425">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0" name="Google Shape;80;p17"/>
          <p:cNvSpPr txBox="1"/>
          <p:nvPr>
            <p:ph idx="1" type="subTitle"/>
          </p:nvPr>
        </p:nvSpPr>
        <p:spPr>
          <a:xfrm>
            <a:off x="631884" y="1410841"/>
            <a:ext cx="2480700" cy="537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1" name="Google Shape;81;p17"/>
          <p:cNvSpPr txBox="1"/>
          <p:nvPr>
            <p:ph idx="2" type="ctrTitle"/>
          </p:nvPr>
        </p:nvSpPr>
        <p:spPr>
          <a:xfrm>
            <a:off x="4213664" y="842025"/>
            <a:ext cx="2697900" cy="644700"/>
          </a:xfrm>
          <a:prstGeom prst="rect">
            <a:avLst/>
          </a:prstGeom>
          <a:ln>
            <a:noFill/>
          </a:ln>
        </p:spPr>
        <p:txBody>
          <a:bodyPr anchorCtr="0" anchor="b" bIns="91425" lIns="91425" spcFirstLastPara="1" rIns="91425" wrap="square" tIns="91425">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2" name="Google Shape;82;p17"/>
          <p:cNvSpPr txBox="1"/>
          <p:nvPr>
            <p:ph idx="3" type="subTitle"/>
          </p:nvPr>
        </p:nvSpPr>
        <p:spPr>
          <a:xfrm>
            <a:off x="4213664" y="1410841"/>
            <a:ext cx="2586000" cy="745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3" name="Google Shape;83;p17"/>
          <p:cNvSpPr txBox="1"/>
          <p:nvPr>
            <p:ph idx="4" type="ctrTitle"/>
          </p:nvPr>
        </p:nvSpPr>
        <p:spPr>
          <a:xfrm>
            <a:off x="631883" y="3331927"/>
            <a:ext cx="2871300" cy="644700"/>
          </a:xfrm>
          <a:prstGeom prst="rect">
            <a:avLst/>
          </a:prstGeom>
          <a:ln>
            <a:noFill/>
          </a:ln>
        </p:spPr>
        <p:txBody>
          <a:bodyPr anchorCtr="0" anchor="b" bIns="91425" lIns="91425" spcFirstLastPara="1" rIns="91425" wrap="square" tIns="91425">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4" name="Google Shape;84;p17"/>
          <p:cNvSpPr txBox="1"/>
          <p:nvPr>
            <p:ph idx="5" type="subTitle"/>
          </p:nvPr>
        </p:nvSpPr>
        <p:spPr>
          <a:xfrm>
            <a:off x="631884" y="3914208"/>
            <a:ext cx="2480700" cy="946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5" name="Google Shape;85;p17"/>
          <p:cNvSpPr txBox="1"/>
          <p:nvPr>
            <p:ph idx="6" type="ctrTitle"/>
          </p:nvPr>
        </p:nvSpPr>
        <p:spPr>
          <a:xfrm rot="5400000">
            <a:off x="6685437" y="1646270"/>
            <a:ext cx="2913300" cy="487500"/>
          </a:xfrm>
          <a:prstGeom prst="rect">
            <a:avLst/>
          </a:prstGeom>
        </p:spPr>
        <p:txBody>
          <a:bodyPr anchorCtr="0" anchor="ctr"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86" name="Google Shape;86;p17"/>
          <p:cNvSpPr txBox="1"/>
          <p:nvPr>
            <p:ph idx="7" type="ctrTitle"/>
          </p:nvPr>
        </p:nvSpPr>
        <p:spPr>
          <a:xfrm>
            <a:off x="4213664" y="3331934"/>
            <a:ext cx="2586000" cy="644700"/>
          </a:xfrm>
          <a:prstGeom prst="rect">
            <a:avLst/>
          </a:prstGeom>
          <a:ln>
            <a:noFill/>
          </a:ln>
        </p:spPr>
        <p:txBody>
          <a:bodyPr anchorCtr="0" anchor="b" bIns="91425" lIns="91425" spcFirstLastPara="1" rIns="91425" wrap="square" tIns="91425">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7" name="Google Shape;87;p17"/>
          <p:cNvSpPr txBox="1"/>
          <p:nvPr>
            <p:ph idx="8" type="subTitle"/>
          </p:nvPr>
        </p:nvSpPr>
        <p:spPr>
          <a:xfrm>
            <a:off x="4213664" y="3914208"/>
            <a:ext cx="2586000" cy="745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CUSTOM_34">
    <p:spTree>
      <p:nvGrpSpPr>
        <p:cNvPr id="88" name="Shape 88"/>
        <p:cNvGrpSpPr/>
        <p:nvPr/>
      </p:nvGrpSpPr>
      <p:grpSpPr>
        <a:xfrm>
          <a:off x="0" y="0"/>
          <a:ext cx="0" cy="0"/>
          <a:chOff x="0" y="0"/>
          <a:chExt cx="0" cy="0"/>
        </a:xfrm>
      </p:grpSpPr>
      <p:sp>
        <p:nvSpPr>
          <p:cNvPr id="89" name="Google Shape;89;p18"/>
          <p:cNvSpPr txBox="1"/>
          <p:nvPr>
            <p:ph type="ctrTitle"/>
          </p:nvPr>
        </p:nvSpPr>
        <p:spPr>
          <a:xfrm rot="5400000">
            <a:off x="6860962" y="1407498"/>
            <a:ext cx="2449800" cy="487500"/>
          </a:xfrm>
          <a:prstGeom prst="rect">
            <a:avLst/>
          </a:prstGeom>
        </p:spPr>
        <p:txBody>
          <a:bodyPr anchorCtr="0" anchor="ctr"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90" name="Google Shape;90;p18"/>
          <p:cNvSpPr txBox="1"/>
          <p:nvPr>
            <p:ph idx="1" type="subTitle"/>
          </p:nvPr>
        </p:nvSpPr>
        <p:spPr>
          <a:xfrm>
            <a:off x="1579064" y="2147200"/>
            <a:ext cx="1626600" cy="1112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1" name="Google Shape;91;p18"/>
          <p:cNvSpPr txBox="1"/>
          <p:nvPr>
            <p:ph idx="2" type="ctrTitle"/>
          </p:nvPr>
        </p:nvSpPr>
        <p:spPr>
          <a:xfrm>
            <a:off x="1579064" y="1762400"/>
            <a:ext cx="2619300" cy="384900"/>
          </a:xfrm>
          <a:prstGeom prst="rect">
            <a:avLst/>
          </a:prstGeom>
          <a:ln>
            <a:noFill/>
          </a:ln>
        </p:spPr>
        <p:txBody>
          <a:bodyPr anchorCtr="0" anchor="b" bIns="91425" lIns="91425" spcFirstLastPara="1" rIns="91425" wrap="square" tIns="91425">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2" name="Google Shape;92;p18"/>
          <p:cNvSpPr txBox="1"/>
          <p:nvPr>
            <p:ph idx="3" type="subTitle"/>
          </p:nvPr>
        </p:nvSpPr>
        <p:spPr>
          <a:xfrm>
            <a:off x="4068269" y="2147200"/>
            <a:ext cx="1626600" cy="11124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93" name="Google Shape;93;p18"/>
          <p:cNvSpPr txBox="1"/>
          <p:nvPr>
            <p:ph idx="4" type="ctrTitle"/>
          </p:nvPr>
        </p:nvSpPr>
        <p:spPr>
          <a:xfrm>
            <a:off x="3075567" y="1762400"/>
            <a:ext cx="2619300" cy="384900"/>
          </a:xfrm>
          <a:prstGeom prst="rect">
            <a:avLst/>
          </a:prstGeom>
          <a:ln>
            <a:noFill/>
          </a:ln>
        </p:spPr>
        <p:txBody>
          <a:bodyPr anchorCtr="0" anchor="b" bIns="91425" lIns="91425" spcFirstLastPara="1" rIns="91425" wrap="square" tIns="91425">
            <a:norm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n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23.gif"/><Relationship Id="rId4" Type="http://schemas.openxmlformats.org/officeDocument/2006/relationships/image" Target="../media/image31.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21.gif"/><Relationship Id="rId4" Type="http://schemas.openxmlformats.org/officeDocument/2006/relationships/image" Target="../media/image20.gif"/><Relationship Id="rId5" Type="http://schemas.openxmlformats.org/officeDocument/2006/relationships/image" Target="../media/image17.gif"/><Relationship Id="rId6" Type="http://schemas.openxmlformats.org/officeDocument/2006/relationships/image" Target="../media/image22.gif"/><Relationship Id="rId7" Type="http://schemas.openxmlformats.org/officeDocument/2006/relationships/image" Target="../media/image30.gif"/><Relationship Id="rId8" Type="http://schemas.openxmlformats.org/officeDocument/2006/relationships/image" Target="../media/image24.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9.gif"/><Relationship Id="rId4" Type="http://schemas.openxmlformats.org/officeDocument/2006/relationships/image" Target="../media/image28.gif"/><Relationship Id="rId5" Type="http://schemas.openxmlformats.org/officeDocument/2006/relationships/image" Target="../media/image34.gif"/><Relationship Id="rId6" Type="http://schemas.openxmlformats.org/officeDocument/2006/relationships/image" Target="../media/image35.gif"/><Relationship Id="rId7" Type="http://schemas.openxmlformats.org/officeDocument/2006/relationships/image" Target="../media/image27.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6.gif"/><Relationship Id="rId4" Type="http://schemas.openxmlformats.org/officeDocument/2006/relationships/image" Target="../media/image33.gif"/><Relationship Id="rId5" Type="http://schemas.openxmlformats.org/officeDocument/2006/relationships/image" Target="../media/image32.gif"/><Relationship Id="rId6" Type="http://schemas.openxmlformats.org/officeDocument/2006/relationships/image" Target="../media/image42.gif"/><Relationship Id="rId7" Type="http://schemas.openxmlformats.org/officeDocument/2006/relationships/image" Target="../media/image37.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7" name="Shape 97"/>
        <p:cNvGrpSpPr/>
        <p:nvPr/>
      </p:nvGrpSpPr>
      <p:grpSpPr>
        <a:xfrm>
          <a:off x="0" y="0"/>
          <a:ext cx="0" cy="0"/>
          <a:chOff x="0" y="0"/>
          <a:chExt cx="0" cy="0"/>
        </a:xfrm>
      </p:grpSpPr>
      <p:pic>
        <p:nvPicPr>
          <p:cNvPr id="98" name="Google Shape;98;p19"/>
          <p:cNvPicPr preferRelativeResize="0"/>
          <p:nvPr/>
        </p:nvPicPr>
        <p:blipFill>
          <a:blip r:embed="rId3">
            <a:alphaModFix amt="80000"/>
          </a:blip>
          <a:stretch>
            <a:fillRect/>
          </a:stretch>
        </p:blipFill>
        <p:spPr>
          <a:xfrm>
            <a:off x="3767525" y="-109525"/>
            <a:ext cx="8649250" cy="5362551"/>
          </a:xfrm>
          <a:prstGeom prst="rect">
            <a:avLst/>
          </a:prstGeom>
          <a:noFill/>
          <a:ln>
            <a:noFill/>
          </a:ln>
        </p:spPr>
      </p:pic>
      <p:sp>
        <p:nvSpPr>
          <p:cNvPr id="99" name="Google Shape;99;p19"/>
          <p:cNvSpPr/>
          <p:nvPr/>
        </p:nvSpPr>
        <p:spPr>
          <a:xfrm rot="5400000">
            <a:off x="1428875" y="13850"/>
            <a:ext cx="3358800" cy="5026500"/>
          </a:xfrm>
          <a:prstGeom prst="rect">
            <a:avLst/>
          </a:prstGeom>
          <a:solidFill>
            <a:srgbClr val="3C93B0">
              <a:alpha val="5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9"/>
          <p:cNvSpPr txBox="1"/>
          <p:nvPr>
            <p:ph type="ctrTitle"/>
          </p:nvPr>
        </p:nvSpPr>
        <p:spPr>
          <a:xfrm>
            <a:off x="635225" y="730200"/>
            <a:ext cx="4946100" cy="247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nl" sz="3980">
                <a:solidFill>
                  <a:schemeClr val="lt1"/>
                </a:solidFill>
              </a:rPr>
              <a:t>Simulating coral growth in 2D</a:t>
            </a:r>
            <a:endParaRPr sz="3980">
              <a:solidFill>
                <a:schemeClr val="lt1"/>
              </a:solidFill>
            </a:endParaRPr>
          </a:p>
          <a:p>
            <a:pPr indent="0" lvl="0" marL="0" rtl="0" algn="l">
              <a:spcBef>
                <a:spcPts val="0"/>
              </a:spcBef>
              <a:spcAft>
                <a:spcPts val="0"/>
              </a:spcAft>
              <a:buSzPts val="990"/>
              <a:buNone/>
            </a:pPr>
            <a:r>
              <a:t/>
            </a:r>
            <a:endParaRPr sz="2630">
              <a:solidFill>
                <a:schemeClr val="lt1"/>
              </a:solidFill>
            </a:endParaRPr>
          </a:p>
        </p:txBody>
      </p:sp>
      <p:sp>
        <p:nvSpPr>
          <p:cNvPr id="101" name="Google Shape;101;p19"/>
          <p:cNvSpPr txBox="1"/>
          <p:nvPr/>
        </p:nvSpPr>
        <p:spPr>
          <a:xfrm>
            <a:off x="3533400" y="2847475"/>
            <a:ext cx="2077200" cy="567900"/>
          </a:xfrm>
          <a:prstGeom prst="rect">
            <a:avLst/>
          </a:prstGeom>
          <a:noFill/>
          <a:ln>
            <a:noFill/>
          </a:ln>
        </p:spPr>
        <p:txBody>
          <a:bodyPr anchorCtr="0" anchor="t" bIns="91425" lIns="91425" spcFirstLastPara="1" rIns="91425" wrap="square" tIns="91425">
            <a:noAutofit/>
          </a:bodyPr>
          <a:lstStyle/>
          <a:p>
            <a:pPr indent="0" lvl="0" marL="0" rtl="0" algn="r">
              <a:lnSpc>
                <a:spcPct val="80000"/>
              </a:lnSpc>
              <a:spcBef>
                <a:spcPts val="0"/>
              </a:spcBef>
              <a:spcAft>
                <a:spcPts val="0"/>
              </a:spcAft>
              <a:buClr>
                <a:schemeClr val="dk1"/>
              </a:buClr>
              <a:buSzPts val="440"/>
              <a:buFont typeface="Arial"/>
              <a:buNone/>
            </a:pPr>
            <a:r>
              <a:rPr lang="nl" sz="1620">
                <a:solidFill>
                  <a:schemeClr val="lt1"/>
                </a:solidFill>
              </a:rPr>
              <a:t>Group 4 KoraalKnakkers</a:t>
            </a:r>
            <a:endParaRPr sz="1620">
              <a:solidFill>
                <a:schemeClr val="lt1"/>
              </a:solidFill>
            </a:endParaRPr>
          </a:p>
          <a:p>
            <a:pPr indent="0" lvl="0" marL="0" rtl="0" algn="r">
              <a:lnSpc>
                <a:spcPct val="80000"/>
              </a:lnSpc>
              <a:spcBef>
                <a:spcPts val="0"/>
              </a:spcBef>
              <a:spcAft>
                <a:spcPts val="0"/>
              </a:spcAft>
              <a:buClr>
                <a:schemeClr val="dk1"/>
              </a:buClr>
              <a:buSzPts val="440"/>
              <a:buFont typeface="Arial"/>
              <a:buNone/>
            </a:pPr>
            <a:r>
              <a:t/>
            </a:r>
            <a:endParaRPr sz="1320">
              <a:solidFill>
                <a:schemeClr val="lt1"/>
              </a:solidFill>
            </a:endParaRPr>
          </a:p>
          <a:p>
            <a:pPr indent="0" lvl="0" marL="0" rtl="0" algn="r">
              <a:lnSpc>
                <a:spcPct val="80000"/>
              </a:lnSpc>
              <a:spcBef>
                <a:spcPts val="0"/>
              </a:spcBef>
              <a:spcAft>
                <a:spcPts val="0"/>
              </a:spcAft>
              <a:buClr>
                <a:schemeClr val="dk1"/>
              </a:buClr>
              <a:buSzPts val="440"/>
              <a:buFont typeface="Arial"/>
              <a:buNone/>
            </a:pPr>
            <a:r>
              <a:rPr lang="nl" sz="1320">
                <a:solidFill>
                  <a:schemeClr val="lt1"/>
                </a:solidFill>
              </a:rPr>
              <a:t>Marlon de Jong</a:t>
            </a:r>
            <a:endParaRPr sz="1320">
              <a:solidFill>
                <a:schemeClr val="lt1"/>
              </a:solidFill>
            </a:endParaRPr>
          </a:p>
          <a:p>
            <a:pPr indent="0" lvl="0" marL="0" rtl="0" algn="r">
              <a:lnSpc>
                <a:spcPct val="80000"/>
              </a:lnSpc>
              <a:spcBef>
                <a:spcPts val="0"/>
              </a:spcBef>
              <a:spcAft>
                <a:spcPts val="0"/>
              </a:spcAft>
              <a:buClr>
                <a:schemeClr val="dk1"/>
              </a:buClr>
              <a:buSzPts val="440"/>
              <a:buFont typeface="Arial"/>
              <a:buNone/>
            </a:pPr>
            <a:r>
              <a:rPr lang="nl" sz="1320">
                <a:solidFill>
                  <a:schemeClr val="lt1"/>
                </a:solidFill>
              </a:rPr>
              <a:t>Charlotte Kaandorp</a:t>
            </a:r>
            <a:endParaRPr sz="1320">
              <a:solidFill>
                <a:schemeClr val="lt1"/>
              </a:solidFill>
            </a:endParaRPr>
          </a:p>
          <a:p>
            <a:pPr indent="0" lvl="0" marL="0" rtl="0" algn="r">
              <a:lnSpc>
                <a:spcPct val="80000"/>
              </a:lnSpc>
              <a:spcBef>
                <a:spcPts val="0"/>
              </a:spcBef>
              <a:spcAft>
                <a:spcPts val="0"/>
              </a:spcAft>
              <a:buClr>
                <a:schemeClr val="dk1"/>
              </a:buClr>
              <a:buSzPts val="440"/>
              <a:buFont typeface="Arial"/>
              <a:buNone/>
            </a:pPr>
            <a:r>
              <a:rPr lang="nl" sz="1320">
                <a:solidFill>
                  <a:schemeClr val="lt1"/>
                </a:solidFill>
              </a:rPr>
              <a:t>Tim Müller</a:t>
            </a:r>
            <a:endParaRPr sz="1320">
              <a:solidFill>
                <a:schemeClr val="lt1"/>
              </a:solidFill>
            </a:endParaRPr>
          </a:p>
          <a:p>
            <a:pPr indent="0" lvl="0" marL="0" rtl="0" algn="r">
              <a:lnSpc>
                <a:spcPct val="80000"/>
              </a:lnSpc>
              <a:spcBef>
                <a:spcPts val="0"/>
              </a:spcBef>
              <a:spcAft>
                <a:spcPts val="0"/>
              </a:spcAft>
              <a:buClr>
                <a:schemeClr val="dk1"/>
              </a:buClr>
              <a:buSzPts val="440"/>
              <a:buFont typeface="Arial"/>
              <a:buNone/>
            </a:pPr>
            <a:r>
              <a:rPr lang="nl" sz="1320">
                <a:solidFill>
                  <a:schemeClr val="lt1"/>
                </a:solidFill>
              </a:rPr>
              <a:t>Malou Sprinkhuizen</a:t>
            </a:r>
            <a:endParaRPr sz="1320">
              <a:solidFill>
                <a:schemeClr val="lt1"/>
              </a:solidFill>
            </a:endParaRPr>
          </a:p>
          <a:p>
            <a:pPr indent="0" lvl="0" marL="0" rtl="0" algn="r">
              <a:spcBef>
                <a:spcPts val="0"/>
              </a:spcBef>
              <a:spcAft>
                <a:spcPts val="0"/>
              </a:spcAft>
              <a:buNone/>
            </a:pPr>
            <a:r>
              <a:t/>
            </a:r>
            <a:endParaRPr>
              <a:solidFill>
                <a:srgbClr val="FFFFFF"/>
              </a:solidFill>
              <a:latin typeface="Catamaran Thin"/>
              <a:ea typeface="Catamaran Thin"/>
              <a:cs typeface="Catamaran Thin"/>
              <a:sym typeface="Catamaran Thi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8"/>
          <p:cNvSpPr/>
          <p:nvPr/>
        </p:nvSpPr>
        <p:spPr>
          <a:xfrm>
            <a:off x="0" y="0"/>
            <a:ext cx="3279300" cy="4370100"/>
          </a:xfrm>
          <a:prstGeom prst="rect">
            <a:avLst/>
          </a:prstGeom>
          <a:solidFill>
            <a:srgbClr val="3C93B0">
              <a:alpha val="5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8"/>
          <p:cNvSpPr txBox="1"/>
          <p:nvPr>
            <p:ph type="ctrTitle"/>
          </p:nvPr>
        </p:nvSpPr>
        <p:spPr>
          <a:xfrm rot="5400000">
            <a:off x="6588750" y="1736376"/>
            <a:ext cx="3093300" cy="4875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nl"/>
              <a:t>DENSITY ANALYSIS</a:t>
            </a:r>
            <a:endParaRPr/>
          </a:p>
        </p:txBody>
      </p:sp>
      <p:sp>
        <p:nvSpPr>
          <p:cNvPr id="183" name="Google Shape;183;p28"/>
          <p:cNvSpPr txBox="1"/>
          <p:nvPr/>
        </p:nvSpPr>
        <p:spPr>
          <a:xfrm>
            <a:off x="0" y="939425"/>
            <a:ext cx="3279300" cy="1569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Char char="-"/>
            </a:pPr>
            <a:r>
              <a:rPr lang="nl" sz="1800">
                <a:solidFill>
                  <a:schemeClr val="lt1"/>
                </a:solidFill>
              </a:rPr>
              <a:t>Fraction of cells on edge (branch fraction)</a:t>
            </a:r>
            <a:endParaRPr sz="1800">
              <a:solidFill>
                <a:schemeClr val="lt1"/>
              </a:solidFill>
            </a:endParaRPr>
          </a:p>
          <a:p>
            <a:pPr indent="-342900" lvl="0" marL="457200" rtl="0" algn="l">
              <a:spcBef>
                <a:spcPts val="0"/>
              </a:spcBef>
              <a:spcAft>
                <a:spcPts val="0"/>
              </a:spcAft>
              <a:buClr>
                <a:schemeClr val="lt1"/>
              </a:buClr>
              <a:buSzPts val="1800"/>
              <a:buChar char="-"/>
            </a:pPr>
            <a:r>
              <a:rPr lang="nl" sz="1800">
                <a:solidFill>
                  <a:schemeClr val="lt1"/>
                </a:solidFill>
              </a:rPr>
              <a:t>Fractal dimensions (estimation using box-counting method)</a:t>
            </a:r>
            <a:endParaRPr/>
          </a:p>
        </p:txBody>
      </p:sp>
      <p:pic>
        <p:nvPicPr>
          <p:cNvPr id="184" name="Google Shape;184;p28"/>
          <p:cNvPicPr preferRelativeResize="0"/>
          <p:nvPr/>
        </p:nvPicPr>
        <p:blipFill>
          <a:blip r:embed="rId3">
            <a:alphaModFix/>
          </a:blip>
          <a:stretch>
            <a:fillRect/>
          </a:stretch>
        </p:blipFill>
        <p:spPr>
          <a:xfrm>
            <a:off x="568850" y="3309675"/>
            <a:ext cx="1655025" cy="614725"/>
          </a:xfrm>
          <a:prstGeom prst="rect">
            <a:avLst/>
          </a:prstGeom>
          <a:noFill/>
          <a:ln>
            <a:noFill/>
          </a:ln>
        </p:spPr>
      </p:pic>
      <p:pic>
        <p:nvPicPr>
          <p:cNvPr id="185" name="Google Shape;185;p28"/>
          <p:cNvPicPr preferRelativeResize="0"/>
          <p:nvPr/>
        </p:nvPicPr>
        <p:blipFill>
          <a:blip r:embed="rId4">
            <a:alphaModFix/>
          </a:blip>
          <a:stretch>
            <a:fillRect/>
          </a:stretch>
        </p:blipFill>
        <p:spPr>
          <a:xfrm>
            <a:off x="3520775" y="1145525"/>
            <a:ext cx="4286250" cy="2381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9"/>
          <p:cNvSpPr txBox="1"/>
          <p:nvPr>
            <p:ph type="ctrTitle"/>
          </p:nvPr>
        </p:nvSpPr>
        <p:spPr>
          <a:xfrm rot="5400000">
            <a:off x="6910506" y="1414622"/>
            <a:ext cx="2449800" cy="4875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nl"/>
              <a:t>DEMO GROWTH</a:t>
            </a:r>
            <a:endParaRPr/>
          </a:p>
        </p:txBody>
      </p:sp>
      <p:sp>
        <p:nvSpPr>
          <p:cNvPr id="191" name="Google Shape;191;p29"/>
          <p:cNvSpPr txBox="1"/>
          <p:nvPr/>
        </p:nvSpPr>
        <p:spPr>
          <a:xfrm>
            <a:off x="4261900" y="4035600"/>
            <a:ext cx="3738000" cy="89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l" sz="1300">
                <a:solidFill>
                  <a:schemeClr val="lt1"/>
                </a:solidFill>
              </a:rPr>
              <a:t>PLACEHOLDER FOR IMAGES WHICH SHOW DENS AND NON-DENSE CORAL STRUCTURE</a:t>
            </a:r>
            <a:endParaRPr sz="1300">
              <a:solidFill>
                <a:schemeClr val="lt1"/>
              </a:solidFill>
            </a:endParaRPr>
          </a:p>
        </p:txBody>
      </p:sp>
      <p:sp>
        <p:nvSpPr>
          <p:cNvPr id="192" name="Google Shape;192;p29"/>
          <p:cNvSpPr txBox="1"/>
          <p:nvPr/>
        </p:nvSpPr>
        <p:spPr>
          <a:xfrm>
            <a:off x="0" y="939425"/>
            <a:ext cx="3279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1"/>
              </a:solidFill>
            </a:endParaRPr>
          </a:p>
        </p:txBody>
      </p:sp>
      <p:pic>
        <p:nvPicPr>
          <p:cNvPr id="193" name="Google Shape;193;p29"/>
          <p:cNvPicPr preferRelativeResize="0"/>
          <p:nvPr/>
        </p:nvPicPr>
        <p:blipFill>
          <a:blip r:embed="rId3">
            <a:alphaModFix/>
          </a:blip>
          <a:stretch>
            <a:fillRect/>
          </a:stretch>
        </p:blipFill>
        <p:spPr>
          <a:xfrm>
            <a:off x="44550" y="120088"/>
            <a:ext cx="3427725" cy="3427725"/>
          </a:xfrm>
          <a:prstGeom prst="rect">
            <a:avLst/>
          </a:prstGeom>
          <a:noFill/>
          <a:ln>
            <a:noFill/>
          </a:ln>
        </p:spPr>
      </p:pic>
      <p:pic>
        <p:nvPicPr>
          <p:cNvPr id="194" name="Google Shape;194;p29"/>
          <p:cNvPicPr preferRelativeResize="0"/>
          <p:nvPr/>
        </p:nvPicPr>
        <p:blipFill>
          <a:blip r:embed="rId4">
            <a:alphaModFix/>
          </a:blip>
          <a:stretch>
            <a:fillRect/>
          </a:stretch>
        </p:blipFill>
        <p:spPr>
          <a:xfrm>
            <a:off x="3536625" y="283425"/>
            <a:ext cx="3101051" cy="3101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0"/>
          <p:cNvSpPr txBox="1"/>
          <p:nvPr>
            <p:ph type="ctrTitle"/>
          </p:nvPr>
        </p:nvSpPr>
        <p:spPr>
          <a:xfrm rot="5400000">
            <a:off x="6910506" y="1414622"/>
            <a:ext cx="2449800" cy="4875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nl"/>
              <a:t>RESULTS SUNLIGHT AND NUTRIENTS</a:t>
            </a:r>
            <a:endParaRPr/>
          </a:p>
        </p:txBody>
      </p:sp>
      <p:sp>
        <p:nvSpPr>
          <p:cNvPr id="200" name="Google Shape;200;p30"/>
          <p:cNvSpPr txBox="1"/>
          <p:nvPr/>
        </p:nvSpPr>
        <p:spPr>
          <a:xfrm>
            <a:off x="0" y="939425"/>
            <a:ext cx="3279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1"/>
              </a:solidFill>
            </a:endParaRPr>
          </a:p>
        </p:txBody>
      </p:sp>
      <p:pic>
        <p:nvPicPr>
          <p:cNvPr id="201" name="Google Shape;201;p30"/>
          <p:cNvPicPr preferRelativeResize="0"/>
          <p:nvPr/>
        </p:nvPicPr>
        <p:blipFill rotWithShape="1">
          <a:blip r:embed="rId3">
            <a:alphaModFix/>
          </a:blip>
          <a:srcRect b="0" l="41878" r="14388" t="0"/>
          <a:stretch/>
        </p:blipFill>
        <p:spPr>
          <a:xfrm>
            <a:off x="106225" y="80875"/>
            <a:ext cx="2999126" cy="2570850"/>
          </a:xfrm>
          <a:prstGeom prst="rect">
            <a:avLst/>
          </a:prstGeom>
          <a:noFill/>
          <a:ln>
            <a:noFill/>
          </a:ln>
        </p:spPr>
      </p:pic>
      <p:pic>
        <p:nvPicPr>
          <p:cNvPr id="202" name="Google Shape;202;p30"/>
          <p:cNvPicPr preferRelativeResize="0"/>
          <p:nvPr/>
        </p:nvPicPr>
        <p:blipFill rotWithShape="1">
          <a:blip r:embed="rId4">
            <a:alphaModFix/>
          </a:blip>
          <a:srcRect b="0" l="42613" r="14615" t="0"/>
          <a:stretch/>
        </p:blipFill>
        <p:spPr>
          <a:xfrm>
            <a:off x="3105325" y="80875"/>
            <a:ext cx="2933326" cy="2570850"/>
          </a:xfrm>
          <a:prstGeom prst="rect">
            <a:avLst/>
          </a:prstGeom>
          <a:noFill/>
          <a:ln>
            <a:noFill/>
          </a:ln>
        </p:spPr>
      </p:pic>
      <p:pic>
        <p:nvPicPr>
          <p:cNvPr id="203" name="Google Shape;203;p30"/>
          <p:cNvPicPr preferRelativeResize="0"/>
          <p:nvPr/>
        </p:nvPicPr>
        <p:blipFill rotWithShape="1">
          <a:blip r:embed="rId5">
            <a:alphaModFix/>
          </a:blip>
          <a:srcRect b="91250" l="0" r="34036" t="-91250"/>
          <a:stretch/>
        </p:blipFill>
        <p:spPr>
          <a:xfrm>
            <a:off x="-289825" y="2210600"/>
            <a:ext cx="4523500" cy="2570850"/>
          </a:xfrm>
          <a:prstGeom prst="rect">
            <a:avLst/>
          </a:prstGeom>
          <a:noFill/>
          <a:ln>
            <a:noFill/>
          </a:ln>
        </p:spPr>
      </p:pic>
      <p:pic>
        <p:nvPicPr>
          <p:cNvPr id="204" name="Google Shape;204;p30"/>
          <p:cNvPicPr preferRelativeResize="0"/>
          <p:nvPr/>
        </p:nvPicPr>
        <p:blipFill rotWithShape="1">
          <a:blip r:embed="rId6">
            <a:alphaModFix/>
          </a:blip>
          <a:srcRect b="0" l="41580" r="15646" t="0"/>
          <a:stretch/>
        </p:blipFill>
        <p:spPr>
          <a:xfrm>
            <a:off x="3105338" y="2651725"/>
            <a:ext cx="2933324" cy="2570850"/>
          </a:xfrm>
          <a:prstGeom prst="rect">
            <a:avLst/>
          </a:prstGeom>
          <a:noFill/>
          <a:ln>
            <a:noFill/>
          </a:ln>
        </p:spPr>
      </p:pic>
      <p:pic>
        <p:nvPicPr>
          <p:cNvPr id="205" name="Google Shape;205;p30"/>
          <p:cNvPicPr preferRelativeResize="0"/>
          <p:nvPr/>
        </p:nvPicPr>
        <p:blipFill rotWithShape="1">
          <a:blip r:embed="rId7">
            <a:alphaModFix/>
          </a:blip>
          <a:srcRect b="0" l="42561" r="15846" t="0"/>
          <a:stretch/>
        </p:blipFill>
        <p:spPr>
          <a:xfrm>
            <a:off x="6291499" y="2651725"/>
            <a:ext cx="2852500" cy="2570850"/>
          </a:xfrm>
          <a:prstGeom prst="rect">
            <a:avLst/>
          </a:prstGeom>
          <a:noFill/>
          <a:ln>
            <a:noFill/>
          </a:ln>
        </p:spPr>
      </p:pic>
      <p:pic>
        <p:nvPicPr>
          <p:cNvPr id="206" name="Google Shape;206;p30"/>
          <p:cNvPicPr preferRelativeResize="0"/>
          <p:nvPr/>
        </p:nvPicPr>
        <p:blipFill rotWithShape="1">
          <a:blip r:embed="rId8">
            <a:alphaModFix/>
          </a:blip>
          <a:srcRect b="0" l="41034" r="15232" t="0"/>
          <a:stretch/>
        </p:blipFill>
        <p:spPr>
          <a:xfrm>
            <a:off x="0" y="2651725"/>
            <a:ext cx="2999126" cy="2570850"/>
          </a:xfrm>
          <a:prstGeom prst="rect">
            <a:avLst/>
          </a:prstGeom>
          <a:noFill/>
          <a:ln>
            <a:noFill/>
          </a:ln>
        </p:spPr>
      </p:pic>
      <p:sp>
        <p:nvSpPr>
          <p:cNvPr id="207" name="Google Shape;207;p30"/>
          <p:cNvSpPr txBox="1"/>
          <p:nvPr/>
        </p:nvSpPr>
        <p:spPr>
          <a:xfrm>
            <a:off x="879750" y="2571750"/>
            <a:ext cx="999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sz="1000"/>
              <a:t>Alpha = 0.5</a:t>
            </a:r>
            <a:endParaRPr sz="1000"/>
          </a:p>
        </p:txBody>
      </p:sp>
      <p:sp>
        <p:nvSpPr>
          <p:cNvPr id="208" name="Google Shape;208;p30"/>
          <p:cNvSpPr txBox="1"/>
          <p:nvPr/>
        </p:nvSpPr>
        <p:spPr>
          <a:xfrm>
            <a:off x="3924650" y="2571750"/>
            <a:ext cx="999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sz="1000"/>
              <a:t>Alpha = 0.75</a:t>
            </a:r>
            <a:endParaRPr sz="1000"/>
          </a:p>
        </p:txBody>
      </p:sp>
      <p:sp>
        <p:nvSpPr>
          <p:cNvPr id="209" name="Google Shape;209;p30"/>
          <p:cNvSpPr txBox="1"/>
          <p:nvPr/>
        </p:nvSpPr>
        <p:spPr>
          <a:xfrm>
            <a:off x="7049550" y="2571750"/>
            <a:ext cx="999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sz="1000"/>
              <a:t>Alpha = 1</a:t>
            </a:r>
            <a:endParaRPr sz="1000"/>
          </a:p>
        </p:txBody>
      </p:sp>
      <p:sp>
        <p:nvSpPr>
          <p:cNvPr id="210" name="Google Shape;210;p30"/>
          <p:cNvSpPr txBox="1"/>
          <p:nvPr/>
        </p:nvSpPr>
        <p:spPr>
          <a:xfrm>
            <a:off x="879750" y="0"/>
            <a:ext cx="999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sz="1000"/>
              <a:t>Alpha = 0.0</a:t>
            </a:r>
            <a:endParaRPr sz="1000"/>
          </a:p>
        </p:txBody>
      </p:sp>
      <p:sp>
        <p:nvSpPr>
          <p:cNvPr id="211" name="Google Shape;211;p30"/>
          <p:cNvSpPr txBox="1"/>
          <p:nvPr/>
        </p:nvSpPr>
        <p:spPr>
          <a:xfrm>
            <a:off x="3848650" y="0"/>
            <a:ext cx="999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sz="1000"/>
              <a:t>Alpha = 0.25</a:t>
            </a:r>
            <a:endParaRPr sz="1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1"/>
          <p:cNvSpPr/>
          <p:nvPr/>
        </p:nvSpPr>
        <p:spPr>
          <a:xfrm>
            <a:off x="0" y="0"/>
            <a:ext cx="3279300" cy="4370100"/>
          </a:xfrm>
          <a:prstGeom prst="rect">
            <a:avLst/>
          </a:prstGeom>
          <a:solidFill>
            <a:srgbClr val="3C93B0">
              <a:alpha val="5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7" name="Google Shape;217;p31"/>
          <p:cNvPicPr preferRelativeResize="0"/>
          <p:nvPr/>
        </p:nvPicPr>
        <p:blipFill>
          <a:blip r:embed="rId3">
            <a:alphaModFix/>
          </a:blip>
          <a:stretch>
            <a:fillRect/>
          </a:stretch>
        </p:blipFill>
        <p:spPr>
          <a:xfrm>
            <a:off x="0" y="1714500"/>
            <a:ext cx="9144000" cy="3429000"/>
          </a:xfrm>
          <a:prstGeom prst="rect">
            <a:avLst/>
          </a:prstGeom>
          <a:noFill/>
          <a:ln>
            <a:noFill/>
          </a:ln>
        </p:spPr>
      </p:pic>
      <p:sp>
        <p:nvSpPr>
          <p:cNvPr id="218" name="Google Shape;218;p31"/>
          <p:cNvSpPr txBox="1"/>
          <p:nvPr>
            <p:ph type="ctrTitle"/>
          </p:nvPr>
        </p:nvSpPr>
        <p:spPr>
          <a:xfrm>
            <a:off x="414750" y="749075"/>
            <a:ext cx="2606400" cy="4875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nl"/>
              <a:t>SUNLIGHT AND NUTRIENTS BRANCH FACTOR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2"/>
          <p:cNvSpPr/>
          <p:nvPr/>
        </p:nvSpPr>
        <p:spPr>
          <a:xfrm rot="-5400000">
            <a:off x="5299475" y="2335425"/>
            <a:ext cx="1329600" cy="4123800"/>
          </a:xfrm>
          <a:prstGeom prst="rect">
            <a:avLst/>
          </a:prstGeom>
          <a:solidFill>
            <a:srgbClr val="3C93B0">
              <a:alpha val="5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2"/>
          <p:cNvSpPr/>
          <p:nvPr/>
        </p:nvSpPr>
        <p:spPr>
          <a:xfrm>
            <a:off x="0" y="0"/>
            <a:ext cx="3279300" cy="4370100"/>
          </a:xfrm>
          <a:prstGeom prst="rect">
            <a:avLst/>
          </a:prstGeom>
          <a:solidFill>
            <a:srgbClr val="3C93B0">
              <a:alpha val="5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2"/>
          <p:cNvSpPr txBox="1"/>
          <p:nvPr/>
        </p:nvSpPr>
        <p:spPr>
          <a:xfrm>
            <a:off x="4261900" y="4035600"/>
            <a:ext cx="3738000" cy="89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l" sz="1300">
                <a:solidFill>
                  <a:schemeClr val="lt1"/>
                </a:solidFill>
              </a:rPr>
              <a:t>PLACEHOLDER FOR graphs fractal dimension and branch factor</a:t>
            </a:r>
            <a:endParaRPr sz="1300">
              <a:solidFill>
                <a:schemeClr val="lt1"/>
              </a:solidFill>
            </a:endParaRPr>
          </a:p>
        </p:txBody>
      </p:sp>
      <p:sp>
        <p:nvSpPr>
          <p:cNvPr id="226" name="Google Shape;226;p32"/>
          <p:cNvSpPr txBox="1"/>
          <p:nvPr>
            <p:ph type="ctrTitle"/>
          </p:nvPr>
        </p:nvSpPr>
        <p:spPr>
          <a:xfrm>
            <a:off x="414750" y="749075"/>
            <a:ext cx="2606400" cy="4875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nl"/>
              <a:t>SUNLIGHT AND NUTRIENTS BRANCH FACTOR</a:t>
            </a:r>
            <a:endParaRPr/>
          </a:p>
        </p:txBody>
      </p:sp>
      <p:pic>
        <p:nvPicPr>
          <p:cNvPr id="227" name="Google Shape;227;p32"/>
          <p:cNvPicPr preferRelativeResize="0"/>
          <p:nvPr/>
        </p:nvPicPr>
        <p:blipFill>
          <a:blip r:embed="rId3">
            <a:alphaModFix/>
          </a:blip>
          <a:stretch>
            <a:fillRect/>
          </a:stretch>
        </p:blipFill>
        <p:spPr>
          <a:xfrm>
            <a:off x="0" y="1714500"/>
            <a:ext cx="9144000" cy="3429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3"/>
          <p:cNvSpPr/>
          <p:nvPr/>
        </p:nvSpPr>
        <p:spPr>
          <a:xfrm>
            <a:off x="0" y="0"/>
            <a:ext cx="3279300" cy="4370100"/>
          </a:xfrm>
          <a:prstGeom prst="rect">
            <a:avLst/>
          </a:prstGeom>
          <a:solidFill>
            <a:srgbClr val="3C93B0">
              <a:alpha val="5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3"/>
          <p:cNvSpPr txBox="1"/>
          <p:nvPr/>
        </p:nvSpPr>
        <p:spPr>
          <a:xfrm>
            <a:off x="4261900" y="4035600"/>
            <a:ext cx="3738000" cy="89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l" sz="1300">
                <a:solidFill>
                  <a:schemeClr val="lt1"/>
                </a:solidFill>
              </a:rPr>
              <a:t>PLACEHOLDER FOR graphs fractal dimension nd branch factor</a:t>
            </a:r>
            <a:endParaRPr sz="1300">
              <a:solidFill>
                <a:schemeClr val="lt1"/>
              </a:solidFill>
            </a:endParaRPr>
          </a:p>
        </p:txBody>
      </p:sp>
      <p:sp>
        <p:nvSpPr>
          <p:cNvPr id="234" name="Google Shape;234;p33"/>
          <p:cNvSpPr txBox="1"/>
          <p:nvPr>
            <p:ph type="ctrTitle"/>
          </p:nvPr>
        </p:nvSpPr>
        <p:spPr>
          <a:xfrm>
            <a:off x="414750" y="749075"/>
            <a:ext cx="2864700" cy="4875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nl"/>
              <a:t>SUNLIGHT AND NUTRIENTS FRACTAL DIMENSION</a:t>
            </a:r>
            <a:endParaRPr/>
          </a:p>
        </p:txBody>
      </p:sp>
      <p:pic>
        <p:nvPicPr>
          <p:cNvPr id="235" name="Google Shape;235;p33"/>
          <p:cNvPicPr preferRelativeResize="0"/>
          <p:nvPr/>
        </p:nvPicPr>
        <p:blipFill>
          <a:blip r:embed="rId3">
            <a:alphaModFix/>
          </a:blip>
          <a:stretch>
            <a:fillRect/>
          </a:stretch>
        </p:blipFill>
        <p:spPr>
          <a:xfrm>
            <a:off x="0" y="1714500"/>
            <a:ext cx="9144000" cy="3429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4"/>
          <p:cNvSpPr/>
          <p:nvPr/>
        </p:nvSpPr>
        <p:spPr>
          <a:xfrm>
            <a:off x="0" y="0"/>
            <a:ext cx="3279300" cy="4370100"/>
          </a:xfrm>
          <a:prstGeom prst="rect">
            <a:avLst/>
          </a:prstGeom>
          <a:solidFill>
            <a:srgbClr val="3C93B0">
              <a:alpha val="5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4"/>
          <p:cNvSpPr txBox="1"/>
          <p:nvPr>
            <p:ph type="ctrTitle"/>
          </p:nvPr>
        </p:nvSpPr>
        <p:spPr>
          <a:xfrm>
            <a:off x="414750" y="749075"/>
            <a:ext cx="2864700" cy="4875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nl"/>
              <a:t>SUNLIGHT AND NUTRIENTS FRACTAL DIMENSION</a:t>
            </a:r>
            <a:endParaRPr/>
          </a:p>
        </p:txBody>
      </p:sp>
      <p:pic>
        <p:nvPicPr>
          <p:cNvPr id="242" name="Google Shape;242;p34"/>
          <p:cNvPicPr preferRelativeResize="0"/>
          <p:nvPr/>
        </p:nvPicPr>
        <p:blipFill>
          <a:blip r:embed="rId3">
            <a:alphaModFix/>
          </a:blip>
          <a:stretch>
            <a:fillRect/>
          </a:stretch>
        </p:blipFill>
        <p:spPr>
          <a:xfrm>
            <a:off x="0" y="1714500"/>
            <a:ext cx="9144000" cy="3429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35"/>
          <p:cNvPicPr preferRelativeResize="0"/>
          <p:nvPr/>
        </p:nvPicPr>
        <p:blipFill rotWithShape="1">
          <a:blip r:embed="rId3">
            <a:alphaModFix/>
          </a:blip>
          <a:srcRect b="0" l="42011" r="16197" t="0"/>
          <a:stretch/>
        </p:blipFill>
        <p:spPr>
          <a:xfrm>
            <a:off x="234551" y="80888"/>
            <a:ext cx="2837286" cy="2549965"/>
          </a:xfrm>
          <a:prstGeom prst="rect">
            <a:avLst/>
          </a:prstGeom>
          <a:noFill/>
          <a:ln>
            <a:noFill/>
          </a:ln>
        </p:spPr>
      </p:pic>
      <p:pic>
        <p:nvPicPr>
          <p:cNvPr id="248" name="Google Shape;248;p35"/>
          <p:cNvPicPr preferRelativeResize="0"/>
          <p:nvPr/>
        </p:nvPicPr>
        <p:blipFill rotWithShape="1">
          <a:blip r:embed="rId4">
            <a:alphaModFix/>
          </a:blip>
          <a:srcRect b="0" l="41299" r="16381" t="0"/>
          <a:stretch/>
        </p:blipFill>
        <p:spPr>
          <a:xfrm>
            <a:off x="212137" y="2515600"/>
            <a:ext cx="2882102" cy="2521840"/>
          </a:xfrm>
          <a:prstGeom prst="rect">
            <a:avLst/>
          </a:prstGeom>
          <a:noFill/>
          <a:ln>
            <a:noFill/>
          </a:ln>
        </p:spPr>
      </p:pic>
      <p:pic>
        <p:nvPicPr>
          <p:cNvPr id="249" name="Google Shape;249;p35"/>
          <p:cNvPicPr preferRelativeResize="0"/>
          <p:nvPr/>
        </p:nvPicPr>
        <p:blipFill rotWithShape="1">
          <a:blip r:embed="rId5">
            <a:alphaModFix/>
          </a:blip>
          <a:srcRect b="0" l="42005" r="15862" t="0"/>
          <a:stretch/>
        </p:blipFill>
        <p:spPr>
          <a:xfrm>
            <a:off x="3153212" y="2490450"/>
            <a:ext cx="2889324" cy="2572150"/>
          </a:xfrm>
          <a:prstGeom prst="rect">
            <a:avLst/>
          </a:prstGeom>
          <a:noFill/>
          <a:ln>
            <a:noFill/>
          </a:ln>
        </p:spPr>
      </p:pic>
      <p:pic>
        <p:nvPicPr>
          <p:cNvPr id="250" name="Google Shape;250;p35"/>
          <p:cNvPicPr preferRelativeResize="0"/>
          <p:nvPr/>
        </p:nvPicPr>
        <p:blipFill rotWithShape="1">
          <a:blip r:embed="rId6">
            <a:alphaModFix/>
          </a:blip>
          <a:srcRect b="0" l="42328" r="15541" t="0"/>
          <a:stretch/>
        </p:blipFill>
        <p:spPr>
          <a:xfrm>
            <a:off x="6042538" y="2490450"/>
            <a:ext cx="2889326" cy="2572150"/>
          </a:xfrm>
          <a:prstGeom prst="rect">
            <a:avLst/>
          </a:prstGeom>
          <a:noFill/>
          <a:ln>
            <a:noFill/>
          </a:ln>
        </p:spPr>
      </p:pic>
      <p:pic>
        <p:nvPicPr>
          <p:cNvPr id="251" name="Google Shape;251;p35"/>
          <p:cNvPicPr preferRelativeResize="0"/>
          <p:nvPr/>
        </p:nvPicPr>
        <p:blipFill rotWithShape="1">
          <a:blip r:embed="rId7">
            <a:alphaModFix/>
          </a:blip>
          <a:srcRect b="3269" l="41686" r="15536" t="0"/>
          <a:stretch/>
        </p:blipFill>
        <p:spPr>
          <a:xfrm>
            <a:off x="3131063" y="112425"/>
            <a:ext cx="2933626" cy="2486900"/>
          </a:xfrm>
          <a:prstGeom prst="rect">
            <a:avLst/>
          </a:prstGeom>
          <a:noFill/>
          <a:ln>
            <a:noFill/>
          </a:ln>
        </p:spPr>
      </p:pic>
      <p:sp>
        <p:nvSpPr>
          <p:cNvPr id="252" name="Google Shape;252;p35"/>
          <p:cNvSpPr txBox="1"/>
          <p:nvPr>
            <p:ph idx="4294967295" type="ctrTitle"/>
          </p:nvPr>
        </p:nvSpPr>
        <p:spPr>
          <a:xfrm rot="5400000">
            <a:off x="6910506" y="1414622"/>
            <a:ext cx="2449800" cy="487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RESULTS EROSION</a:t>
            </a:r>
            <a:endParaRPr/>
          </a:p>
        </p:txBody>
      </p:sp>
      <p:sp>
        <p:nvSpPr>
          <p:cNvPr id="253" name="Google Shape;253;p35"/>
          <p:cNvSpPr txBox="1"/>
          <p:nvPr/>
        </p:nvSpPr>
        <p:spPr>
          <a:xfrm>
            <a:off x="973825" y="0"/>
            <a:ext cx="1107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sz="1000"/>
              <a:t>threshold</a:t>
            </a:r>
            <a:r>
              <a:rPr lang="nl" sz="1000"/>
              <a:t> = 0.0</a:t>
            </a:r>
            <a:endParaRPr sz="1000"/>
          </a:p>
        </p:txBody>
      </p:sp>
      <p:sp>
        <p:nvSpPr>
          <p:cNvPr id="254" name="Google Shape;254;p35"/>
          <p:cNvSpPr txBox="1"/>
          <p:nvPr/>
        </p:nvSpPr>
        <p:spPr>
          <a:xfrm>
            <a:off x="3899325" y="0"/>
            <a:ext cx="1107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sz="1000"/>
              <a:t>threshold = 0.1</a:t>
            </a:r>
            <a:endParaRPr sz="1000"/>
          </a:p>
        </p:txBody>
      </p:sp>
      <p:sp>
        <p:nvSpPr>
          <p:cNvPr id="255" name="Google Shape;255;p35"/>
          <p:cNvSpPr txBox="1"/>
          <p:nvPr/>
        </p:nvSpPr>
        <p:spPr>
          <a:xfrm>
            <a:off x="887950" y="2430075"/>
            <a:ext cx="1334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sz="1000"/>
              <a:t>threshold = 0.0503</a:t>
            </a:r>
            <a:endParaRPr sz="1000"/>
          </a:p>
        </p:txBody>
      </p:sp>
      <p:sp>
        <p:nvSpPr>
          <p:cNvPr id="256" name="Google Shape;256;p35"/>
          <p:cNvSpPr txBox="1"/>
          <p:nvPr/>
        </p:nvSpPr>
        <p:spPr>
          <a:xfrm>
            <a:off x="3785775" y="2402400"/>
            <a:ext cx="1334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sz="1000"/>
              <a:t>threshold = 0.0505</a:t>
            </a:r>
            <a:endParaRPr sz="1000"/>
          </a:p>
        </p:txBody>
      </p:sp>
      <p:sp>
        <p:nvSpPr>
          <p:cNvPr id="257" name="Google Shape;257;p35"/>
          <p:cNvSpPr txBox="1"/>
          <p:nvPr/>
        </p:nvSpPr>
        <p:spPr>
          <a:xfrm>
            <a:off x="6672500" y="2402400"/>
            <a:ext cx="1334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sz="1000"/>
              <a:t>threshold = 0.0507</a:t>
            </a:r>
            <a:endParaRPr sz="1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36"/>
          <p:cNvPicPr preferRelativeResize="0"/>
          <p:nvPr/>
        </p:nvPicPr>
        <p:blipFill rotWithShape="1">
          <a:blip r:embed="rId3">
            <a:alphaModFix/>
          </a:blip>
          <a:srcRect b="0" l="41900" r="15526" t="0"/>
          <a:stretch/>
        </p:blipFill>
        <p:spPr>
          <a:xfrm>
            <a:off x="131200" y="134675"/>
            <a:ext cx="2919662" cy="2570850"/>
          </a:xfrm>
          <a:prstGeom prst="rect">
            <a:avLst/>
          </a:prstGeom>
          <a:noFill/>
          <a:ln>
            <a:noFill/>
          </a:ln>
        </p:spPr>
      </p:pic>
      <p:pic>
        <p:nvPicPr>
          <p:cNvPr id="263" name="Google Shape;263;p36"/>
          <p:cNvPicPr preferRelativeResize="0"/>
          <p:nvPr/>
        </p:nvPicPr>
        <p:blipFill rotWithShape="1">
          <a:blip r:embed="rId4">
            <a:alphaModFix/>
          </a:blip>
          <a:srcRect b="0" l="40519" r="14110" t="0"/>
          <a:stretch/>
        </p:blipFill>
        <p:spPr>
          <a:xfrm>
            <a:off x="97463" y="2619663"/>
            <a:ext cx="2987112" cy="2475036"/>
          </a:xfrm>
          <a:prstGeom prst="rect">
            <a:avLst/>
          </a:prstGeom>
          <a:noFill/>
          <a:ln>
            <a:noFill/>
          </a:ln>
        </p:spPr>
      </p:pic>
      <p:pic>
        <p:nvPicPr>
          <p:cNvPr id="264" name="Google Shape;264;p36"/>
          <p:cNvPicPr preferRelativeResize="0"/>
          <p:nvPr/>
        </p:nvPicPr>
        <p:blipFill rotWithShape="1">
          <a:blip r:embed="rId5">
            <a:alphaModFix/>
          </a:blip>
          <a:srcRect b="0" l="38476" r="14091" t="0"/>
          <a:stretch/>
        </p:blipFill>
        <p:spPr>
          <a:xfrm>
            <a:off x="2953250" y="2571750"/>
            <a:ext cx="3252876" cy="2570850"/>
          </a:xfrm>
          <a:prstGeom prst="rect">
            <a:avLst/>
          </a:prstGeom>
          <a:noFill/>
          <a:ln>
            <a:noFill/>
          </a:ln>
        </p:spPr>
      </p:pic>
      <p:pic>
        <p:nvPicPr>
          <p:cNvPr id="265" name="Google Shape;265;p36"/>
          <p:cNvPicPr preferRelativeResize="0"/>
          <p:nvPr/>
        </p:nvPicPr>
        <p:blipFill rotWithShape="1">
          <a:blip r:embed="rId6">
            <a:alphaModFix/>
          </a:blip>
          <a:srcRect b="0" l="40713" r="15555" t="0"/>
          <a:stretch/>
        </p:blipFill>
        <p:spPr>
          <a:xfrm>
            <a:off x="6024900" y="2571750"/>
            <a:ext cx="2999126" cy="2570850"/>
          </a:xfrm>
          <a:prstGeom prst="rect">
            <a:avLst/>
          </a:prstGeom>
          <a:noFill/>
          <a:ln>
            <a:noFill/>
          </a:ln>
        </p:spPr>
      </p:pic>
      <p:pic>
        <p:nvPicPr>
          <p:cNvPr id="266" name="Google Shape;266;p36"/>
          <p:cNvPicPr preferRelativeResize="0"/>
          <p:nvPr/>
        </p:nvPicPr>
        <p:blipFill rotWithShape="1">
          <a:blip r:embed="rId7">
            <a:alphaModFix/>
          </a:blip>
          <a:srcRect b="0" l="42691" r="14939" t="0"/>
          <a:stretch/>
        </p:blipFill>
        <p:spPr>
          <a:xfrm>
            <a:off x="3263438" y="134675"/>
            <a:ext cx="2905826" cy="2570850"/>
          </a:xfrm>
          <a:prstGeom prst="rect">
            <a:avLst/>
          </a:prstGeom>
          <a:noFill/>
          <a:ln>
            <a:noFill/>
          </a:ln>
        </p:spPr>
      </p:pic>
      <p:sp>
        <p:nvSpPr>
          <p:cNvPr id="267" name="Google Shape;267;p36"/>
          <p:cNvSpPr txBox="1"/>
          <p:nvPr>
            <p:ph idx="4294967295" type="ctrTitle"/>
          </p:nvPr>
        </p:nvSpPr>
        <p:spPr>
          <a:xfrm rot="5400000">
            <a:off x="6910506" y="1414622"/>
            <a:ext cx="2449800" cy="487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RESULTS EROSION</a:t>
            </a:r>
            <a:endParaRPr/>
          </a:p>
        </p:txBody>
      </p:sp>
      <p:sp>
        <p:nvSpPr>
          <p:cNvPr id="268" name="Google Shape;268;p36"/>
          <p:cNvSpPr txBox="1"/>
          <p:nvPr/>
        </p:nvSpPr>
        <p:spPr>
          <a:xfrm>
            <a:off x="973825" y="0"/>
            <a:ext cx="1107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sz="1000"/>
              <a:t>threshold = 0.0</a:t>
            </a:r>
            <a:endParaRPr sz="1000"/>
          </a:p>
        </p:txBody>
      </p:sp>
      <p:sp>
        <p:nvSpPr>
          <p:cNvPr id="269" name="Google Shape;269;p36"/>
          <p:cNvSpPr txBox="1"/>
          <p:nvPr/>
        </p:nvSpPr>
        <p:spPr>
          <a:xfrm>
            <a:off x="3923563" y="0"/>
            <a:ext cx="1107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sz="1000"/>
              <a:t>threshold = 0.1</a:t>
            </a:r>
            <a:endParaRPr sz="1000"/>
          </a:p>
        </p:txBody>
      </p:sp>
      <p:sp>
        <p:nvSpPr>
          <p:cNvPr id="270" name="Google Shape;270;p36"/>
          <p:cNvSpPr txBox="1"/>
          <p:nvPr/>
        </p:nvSpPr>
        <p:spPr>
          <a:xfrm>
            <a:off x="748525" y="2402400"/>
            <a:ext cx="1332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sz="1000"/>
              <a:t>threshold = 0.0503</a:t>
            </a:r>
            <a:endParaRPr sz="1000"/>
          </a:p>
        </p:txBody>
      </p:sp>
      <p:sp>
        <p:nvSpPr>
          <p:cNvPr id="271" name="Google Shape;271;p36"/>
          <p:cNvSpPr txBox="1"/>
          <p:nvPr/>
        </p:nvSpPr>
        <p:spPr>
          <a:xfrm>
            <a:off x="3810025" y="2402400"/>
            <a:ext cx="1334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sz="1000"/>
              <a:t>threshold = 0.0505</a:t>
            </a:r>
            <a:endParaRPr sz="1000"/>
          </a:p>
        </p:txBody>
      </p:sp>
      <p:sp>
        <p:nvSpPr>
          <p:cNvPr id="272" name="Google Shape;272;p36"/>
          <p:cNvSpPr txBox="1"/>
          <p:nvPr/>
        </p:nvSpPr>
        <p:spPr>
          <a:xfrm>
            <a:off x="6706725" y="2366825"/>
            <a:ext cx="1334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sz="1000"/>
              <a:t>threshold = 0.0507</a:t>
            </a:r>
            <a:endParaRPr sz="1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7"/>
          <p:cNvSpPr/>
          <p:nvPr/>
        </p:nvSpPr>
        <p:spPr>
          <a:xfrm rot="-5400000">
            <a:off x="5299475" y="2335425"/>
            <a:ext cx="1329600" cy="4123800"/>
          </a:xfrm>
          <a:prstGeom prst="rect">
            <a:avLst/>
          </a:prstGeom>
          <a:solidFill>
            <a:srgbClr val="3C93B0">
              <a:alpha val="5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7"/>
          <p:cNvSpPr/>
          <p:nvPr/>
        </p:nvSpPr>
        <p:spPr>
          <a:xfrm>
            <a:off x="0" y="0"/>
            <a:ext cx="3279300" cy="4370100"/>
          </a:xfrm>
          <a:prstGeom prst="rect">
            <a:avLst/>
          </a:prstGeom>
          <a:solidFill>
            <a:srgbClr val="3C93B0">
              <a:alpha val="5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7"/>
          <p:cNvSpPr txBox="1"/>
          <p:nvPr>
            <p:ph type="ctrTitle"/>
          </p:nvPr>
        </p:nvSpPr>
        <p:spPr>
          <a:xfrm>
            <a:off x="414756" y="758372"/>
            <a:ext cx="2449800" cy="4875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nl"/>
              <a:t>RESULTS EROSION</a:t>
            </a:r>
            <a:endParaRPr/>
          </a:p>
        </p:txBody>
      </p:sp>
      <p:sp>
        <p:nvSpPr>
          <p:cNvPr id="280" name="Google Shape;280;p37"/>
          <p:cNvSpPr txBox="1"/>
          <p:nvPr/>
        </p:nvSpPr>
        <p:spPr>
          <a:xfrm>
            <a:off x="0" y="939425"/>
            <a:ext cx="3279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1"/>
              </a:solidFill>
            </a:endParaRPr>
          </a:p>
        </p:txBody>
      </p:sp>
      <p:pic>
        <p:nvPicPr>
          <p:cNvPr id="281" name="Google Shape;281;p37"/>
          <p:cNvPicPr preferRelativeResize="0"/>
          <p:nvPr/>
        </p:nvPicPr>
        <p:blipFill>
          <a:blip r:embed="rId3">
            <a:alphaModFix/>
          </a:blip>
          <a:stretch>
            <a:fillRect/>
          </a:stretch>
        </p:blipFill>
        <p:spPr>
          <a:xfrm>
            <a:off x="0" y="1714500"/>
            <a:ext cx="9144000" cy="3429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5" name="Shape 105"/>
        <p:cNvGrpSpPr/>
        <p:nvPr/>
      </p:nvGrpSpPr>
      <p:grpSpPr>
        <a:xfrm>
          <a:off x="0" y="0"/>
          <a:ext cx="0" cy="0"/>
          <a:chOff x="0" y="0"/>
          <a:chExt cx="0" cy="0"/>
        </a:xfrm>
      </p:grpSpPr>
      <p:sp>
        <p:nvSpPr>
          <p:cNvPr id="106" name="Google Shape;106;p20"/>
          <p:cNvSpPr txBox="1"/>
          <p:nvPr>
            <p:ph idx="9" type="ctrTitle"/>
          </p:nvPr>
        </p:nvSpPr>
        <p:spPr>
          <a:xfrm rot="5400000">
            <a:off x="6672869" y="1646270"/>
            <a:ext cx="2913300" cy="4875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nl" sz="2400"/>
              <a:t>TABLE OF CONTENTS</a:t>
            </a:r>
            <a:endParaRPr sz="2400"/>
          </a:p>
        </p:txBody>
      </p:sp>
      <p:sp>
        <p:nvSpPr>
          <p:cNvPr id="107" name="Google Shape;107;p20"/>
          <p:cNvSpPr/>
          <p:nvPr/>
        </p:nvSpPr>
        <p:spPr>
          <a:xfrm flipH="1" rot="-5400000">
            <a:off x="-957900" y="959250"/>
            <a:ext cx="5140800" cy="3225000"/>
          </a:xfrm>
          <a:prstGeom prst="rect">
            <a:avLst/>
          </a:prstGeom>
          <a:solidFill>
            <a:srgbClr val="3C93B0">
              <a:alpha val="5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0"/>
          <p:cNvSpPr txBox="1"/>
          <p:nvPr/>
        </p:nvSpPr>
        <p:spPr>
          <a:xfrm>
            <a:off x="2171700" y="433375"/>
            <a:ext cx="1053300" cy="461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sz="4800">
                <a:solidFill>
                  <a:schemeClr val="lt1"/>
                </a:solidFill>
              </a:rPr>
              <a:t>01</a:t>
            </a:r>
            <a:r>
              <a:rPr lang="nl" sz="1200">
                <a:solidFill>
                  <a:schemeClr val="dk1"/>
                </a:solidFill>
              </a:rPr>
              <a:t>           </a:t>
            </a:r>
            <a:endParaRPr sz="1200">
              <a:solidFill>
                <a:schemeClr val="dk1"/>
              </a:solidFill>
            </a:endParaRPr>
          </a:p>
          <a:p>
            <a:pPr indent="0" lvl="0" marL="0" rtl="0" algn="l">
              <a:spcBef>
                <a:spcPts val="0"/>
              </a:spcBef>
              <a:spcAft>
                <a:spcPts val="0"/>
              </a:spcAft>
              <a:buNone/>
            </a:pPr>
            <a:r>
              <a:rPr lang="nl" sz="4800">
                <a:solidFill>
                  <a:schemeClr val="lt1"/>
                </a:solidFill>
              </a:rPr>
              <a:t>02</a:t>
            </a:r>
            <a:endParaRPr sz="4800">
              <a:solidFill>
                <a:schemeClr val="lt1"/>
              </a:solidFill>
            </a:endParaRPr>
          </a:p>
          <a:p>
            <a:pPr indent="0" lvl="0" marL="0" rtl="0" algn="l">
              <a:spcBef>
                <a:spcPts val="0"/>
              </a:spcBef>
              <a:spcAft>
                <a:spcPts val="0"/>
              </a:spcAft>
              <a:buNone/>
            </a:pPr>
            <a:r>
              <a:rPr lang="nl" sz="4800">
                <a:solidFill>
                  <a:schemeClr val="lt1"/>
                </a:solidFill>
              </a:rPr>
              <a:t>03</a:t>
            </a:r>
            <a:endParaRPr sz="4800">
              <a:solidFill>
                <a:schemeClr val="lt1"/>
              </a:solidFill>
            </a:endParaRPr>
          </a:p>
          <a:p>
            <a:pPr indent="0" lvl="0" marL="0" rtl="0" algn="l">
              <a:spcBef>
                <a:spcPts val="0"/>
              </a:spcBef>
              <a:spcAft>
                <a:spcPts val="0"/>
              </a:spcAft>
              <a:buNone/>
            </a:pPr>
            <a:r>
              <a:rPr lang="nl" sz="4800">
                <a:solidFill>
                  <a:schemeClr val="lt1"/>
                </a:solidFill>
              </a:rPr>
              <a:t>04</a:t>
            </a:r>
            <a:endParaRPr sz="4800">
              <a:solidFill>
                <a:schemeClr val="lt1"/>
              </a:solidFill>
            </a:endParaRPr>
          </a:p>
          <a:p>
            <a:pPr indent="0" lvl="0" marL="0" rtl="0" algn="l">
              <a:spcBef>
                <a:spcPts val="0"/>
              </a:spcBef>
              <a:spcAft>
                <a:spcPts val="0"/>
              </a:spcAft>
              <a:buNone/>
            </a:pPr>
            <a:r>
              <a:rPr lang="nl" sz="4800">
                <a:solidFill>
                  <a:schemeClr val="lt1"/>
                </a:solidFill>
              </a:rPr>
              <a:t>05</a:t>
            </a:r>
            <a:endParaRPr sz="4800">
              <a:solidFill>
                <a:schemeClr val="lt1"/>
              </a:solidFill>
            </a:endParaRPr>
          </a:p>
          <a:p>
            <a:pPr indent="0" lvl="0" marL="0" rtl="0" algn="l">
              <a:lnSpc>
                <a:spcPct val="150000"/>
              </a:lnSpc>
              <a:spcBef>
                <a:spcPts val="0"/>
              </a:spcBef>
              <a:spcAft>
                <a:spcPts val="0"/>
              </a:spcAft>
              <a:buNone/>
            </a:pPr>
            <a:r>
              <a:rPr lang="nl" sz="4800">
                <a:solidFill>
                  <a:schemeClr val="lt1"/>
                </a:solidFill>
              </a:rPr>
              <a:t>06</a:t>
            </a:r>
            <a:endParaRPr sz="4800">
              <a:solidFill>
                <a:schemeClr val="lt1"/>
              </a:solidFill>
            </a:endParaRPr>
          </a:p>
        </p:txBody>
      </p:sp>
      <p:sp>
        <p:nvSpPr>
          <p:cNvPr id="109" name="Google Shape;109;p20"/>
          <p:cNvSpPr txBox="1"/>
          <p:nvPr/>
        </p:nvSpPr>
        <p:spPr>
          <a:xfrm>
            <a:off x="3306750" y="543825"/>
            <a:ext cx="2530500" cy="441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t>INTRODUCTION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nl"/>
              <a:t>RESEARCH QUESTION</a:t>
            </a:r>
            <a:endParaRPr/>
          </a:p>
          <a:p>
            <a:pPr indent="0" lvl="0" marL="0" rtl="0" algn="l">
              <a:spcBef>
                <a:spcPts val="0"/>
              </a:spcBef>
              <a:spcAft>
                <a:spcPts val="0"/>
              </a:spcAft>
              <a:buNone/>
            </a:pPr>
            <a:r>
              <a:rPr lang="nl"/>
              <a:t>AND HYPOTHESIS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nl"/>
              <a:t>MODEL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nl"/>
              <a:t>METHODOLOGY</a:t>
            </a:r>
            <a:endParaRPr/>
          </a:p>
          <a:p>
            <a:pPr indent="0" lvl="0" marL="0" rtl="0" algn="l">
              <a:spcBef>
                <a:spcPts val="0"/>
              </a:spcBef>
              <a:spcAft>
                <a:spcPts val="0"/>
              </a:spcAft>
              <a:buNone/>
            </a:pPr>
            <a:r>
              <a:t/>
            </a:r>
            <a:endParaRPr/>
          </a:p>
          <a:p>
            <a:pPr indent="0" lvl="0" marL="0" rtl="0" algn="l">
              <a:lnSpc>
                <a:spcPct val="150000"/>
              </a:lnSpc>
              <a:spcBef>
                <a:spcPts val="0"/>
              </a:spcBef>
              <a:spcAft>
                <a:spcPts val="0"/>
              </a:spcAft>
              <a:buNone/>
            </a:pPr>
            <a:r>
              <a:t/>
            </a:r>
            <a:endParaRPr/>
          </a:p>
          <a:p>
            <a:pPr indent="0" lvl="0" marL="0" rtl="0" algn="l">
              <a:spcBef>
                <a:spcPts val="0"/>
              </a:spcBef>
              <a:spcAft>
                <a:spcPts val="0"/>
              </a:spcAft>
              <a:buNone/>
            </a:pPr>
            <a:r>
              <a:rPr lang="nl"/>
              <a:t>ANALYSIS METHODS</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rPr lang="nl"/>
              <a:t>RESULTS AND DISCUSSION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8"/>
          <p:cNvSpPr/>
          <p:nvPr/>
        </p:nvSpPr>
        <p:spPr>
          <a:xfrm rot="-5400000">
            <a:off x="5299475" y="2335425"/>
            <a:ext cx="1329600" cy="4123800"/>
          </a:xfrm>
          <a:prstGeom prst="rect">
            <a:avLst/>
          </a:prstGeom>
          <a:solidFill>
            <a:srgbClr val="3C93B0">
              <a:alpha val="5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8"/>
          <p:cNvSpPr/>
          <p:nvPr/>
        </p:nvSpPr>
        <p:spPr>
          <a:xfrm>
            <a:off x="0" y="0"/>
            <a:ext cx="3279300" cy="4370100"/>
          </a:xfrm>
          <a:prstGeom prst="rect">
            <a:avLst/>
          </a:prstGeom>
          <a:solidFill>
            <a:srgbClr val="3C93B0">
              <a:alpha val="5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8"/>
          <p:cNvSpPr txBox="1"/>
          <p:nvPr>
            <p:ph type="ctrTitle"/>
          </p:nvPr>
        </p:nvSpPr>
        <p:spPr>
          <a:xfrm>
            <a:off x="414756" y="758372"/>
            <a:ext cx="2449800" cy="4875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nl"/>
              <a:t>RESULTS EROSION</a:t>
            </a:r>
            <a:endParaRPr/>
          </a:p>
        </p:txBody>
      </p:sp>
      <p:sp>
        <p:nvSpPr>
          <p:cNvPr id="289" name="Google Shape;289;p38"/>
          <p:cNvSpPr txBox="1"/>
          <p:nvPr/>
        </p:nvSpPr>
        <p:spPr>
          <a:xfrm>
            <a:off x="4261900" y="4035600"/>
            <a:ext cx="3738000" cy="89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300">
              <a:solidFill>
                <a:schemeClr val="lt1"/>
              </a:solidFill>
            </a:endParaRPr>
          </a:p>
        </p:txBody>
      </p:sp>
      <p:sp>
        <p:nvSpPr>
          <p:cNvPr id="290" name="Google Shape;290;p38"/>
          <p:cNvSpPr txBox="1"/>
          <p:nvPr/>
        </p:nvSpPr>
        <p:spPr>
          <a:xfrm>
            <a:off x="0" y="939425"/>
            <a:ext cx="3279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1"/>
              </a:solidFill>
            </a:endParaRPr>
          </a:p>
        </p:txBody>
      </p:sp>
      <p:pic>
        <p:nvPicPr>
          <p:cNvPr id="291" name="Google Shape;291;p38"/>
          <p:cNvPicPr preferRelativeResize="0"/>
          <p:nvPr/>
        </p:nvPicPr>
        <p:blipFill>
          <a:blip r:embed="rId3">
            <a:alphaModFix/>
          </a:blip>
          <a:stretch>
            <a:fillRect/>
          </a:stretch>
        </p:blipFill>
        <p:spPr>
          <a:xfrm>
            <a:off x="0" y="1714500"/>
            <a:ext cx="9144000" cy="3429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9"/>
          <p:cNvSpPr/>
          <p:nvPr/>
        </p:nvSpPr>
        <p:spPr>
          <a:xfrm rot="-5400000">
            <a:off x="5299475" y="2335425"/>
            <a:ext cx="1329600" cy="4123800"/>
          </a:xfrm>
          <a:prstGeom prst="rect">
            <a:avLst/>
          </a:prstGeom>
          <a:solidFill>
            <a:srgbClr val="3C93B0">
              <a:alpha val="5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9"/>
          <p:cNvSpPr/>
          <p:nvPr/>
        </p:nvSpPr>
        <p:spPr>
          <a:xfrm>
            <a:off x="0" y="0"/>
            <a:ext cx="3279300" cy="4370100"/>
          </a:xfrm>
          <a:prstGeom prst="rect">
            <a:avLst/>
          </a:prstGeom>
          <a:solidFill>
            <a:srgbClr val="3C93B0">
              <a:alpha val="5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9"/>
          <p:cNvSpPr txBox="1"/>
          <p:nvPr>
            <p:ph type="ctrTitle"/>
          </p:nvPr>
        </p:nvSpPr>
        <p:spPr>
          <a:xfrm>
            <a:off x="414756" y="758372"/>
            <a:ext cx="2449800" cy="4875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nl"/>
              <a:t>RESULTS EROSION</a:t>
            </a:r>
            <a:endParaRPr/>
          </a:p>
        </p:txBody>
      </p:sp>
      <p:sp>
        <p:nvSpPr>
          <p:cNvPr id="299" name="Google Shape;299;p39"/>
          <p:cNvSpPr txBox="1"/>
          <p:nvPr/>
        </p:nvSpPr>
        <p:spPr>
          <a:xfrm>
            <a:off x="0" y="939425"/>
            <a:ext cx="3279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1"/>
              </a:solidFill>
            </a:endParaRPr>
          </a:p>
        </p:txBody>
      </p:sp>
      <p:pic>
        <p:nvPicPr>
          <p:cNvPr id="300" name="Google Shape;300;p39"/>
          <p:cNvPicPr preferRelativeResize="0"/>
          <p:nvPr/>
        </p:nvPicPr>
        <p:blipFill>
          <a:blip r:embed="rId3">
            <a:alphaModFix/>
          </a:blip>
          <a:stretch>
            <a:fillRect/>
          </a:stretch>
        </p:blipFill>
        <p:spPr>
          <a:xfrm>
            <a:off x="0" y="1714500"/>
            <a:ext cx="9144000" cy="3429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0"/>
          <p:cNvSpPr/>
          <p:nvPr/>
        </p:nvSpPr>
        <p:spPr>
          <a:xfrm>
            <a:off x="0" y="0"/>
            <a:ext cx="3279300" cy="4370100"/>
          </a:xfrm>
          <a:prstGeom prst="rect">
            <a:avLst/>
          </a:prstGeom>
          <a:solidFill>
            <a:srgbClr val="3C93B0">
              <a:alpha val="5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0"/>
          <p:cNvSpPr txBox="1"/>
          <p:nvPr>
            <p:ph type="ctrTitle"/>
          </p:nvPr>
        </p:nvSpPr>
        <p:spPr>
          <a:xfrm>
            <a:off x="414756" y="758372"/>
            <a:ext cx="2449800" cy="4875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nl"/>
              <a:t>RESULTS EROSION</a:t>
            </a:r>
            <a:endParaRPr/>
          </a:p>
        </p:txBody>
      </p:sp>
      <p:sp>
        <p:nvSpPr>
          <p:cNvPr id="307" name="Google Shape;307;p40"/>
          <p:cNvSpPr txBox="1"/>
          <p:nvPr/>
        </p:nvSpPr>
        <p:spPr>
          <a:xfrm>
            <a:off x="0" y="939425"/>
            <a:ext cx="3279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1"/>
              </a:solidFill>
            </a:endParaRPr>
          </a:p>
        </p:txBody>
      </p:sp>
      <p:pic>
        <p:nvPicPr>
          <p:cNvPr id="308" name="Google Shape;308;p40"/>
          <p:cNvPicPr preferRelativeResize="0"/>
          <p:nvPr/>
        </p:nvPicPr>
        <p:blipFill>
          <a:blip r:embed="rId3">
            <a:alphaModFix/>
          </a:blip>
          <a:stretch>
            <a:fillRect/>
          </a:stretch>
        </p:blipFill>
        <p:spPr>
          <a:xfrm>
            <a:off x="2739469" y="202150"/>
            <a:ext cx="6685969" cy="2507225"/>
          </a:xfrm>
          <a:prstGeom prst="rect">
            <a:avLst/>
          </a:prstGeom>
          <a:noFill/>
          <a:ln>
            <a:noFill/>
          </a:ln>
        </p:spPr>
      </p:pic>
      <p:pic>
        <p:nvPicPr>
          <p:cNvPr id="309" name="Google Shape;309;p40"/>
          <p:cNvPicPr preferRelativeResize="0"/>
          <p:nvPr/>
        </p:nvPicPr>
        <p:blipFill>
          <a:blip r:embed="rId4">
            <a:alphaModFix/>
          </a:blip>
          <a:stretch>
            <a:fillRect/>
          </a:stretch>
        </p:blipFill>
        <p:spPr>
          <a:xfrm>
            <a:off x="2739501" y="2495750"/>
            <a:ext cx="6685923" cy="2507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1"/>
          <p:cNvSpPr/>
          <p:nvPr/>
        </p:nvSpPr>
        <p:spPr>
          <a:xfrm>
            <a:off x="0" y="0"/>
            <a:ext cx="5348400" cy="4370100"/>
          </a:xfrm>
          <a:prstGeom prst="rect">
            <a:avLst/>
          </a:prstGeom>
          <a:solidFill>
            <a:srgbClr val="3C93B0">
              <a:alpha val="5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1"/>
          <p:cNvSpPr txBox="1"/>
          <p:nvPr>
            <p:ph type="ctrTitle"/>
          </p:nvPr>
        </p:nvSpPr>
        <p:spPr>
          <a:xfrm rot="5400000">
            <a:off x="6910506" y="1414622"/>
            <a:ext cx="2449800" cy="4875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nl"/>
              <a:t>DISCUSSION</a:t>
            </a:r>
            <a:endParaRPr/>
          </a:p>
        </p:txBody>
      </p:sp>
      <p:sp>
        <p:nvSpPr>
          <p:cNvPr id="316" name="Google Shape;316;p41"/>
          <p:cNvSpPr txBox="1"/>
          <p:nvPr/>
        </p:nvSpPr>
        <p:spPr>
          <a:xfrm>
            <a:off x="5348400" y="3948825"/>
            <a:ext cx="3738000" cy="89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l" sz="1300">
                <a:solidFill>
                  <a:schemeClr val="lt1"/>
                </a:solidFill>
              </a:rPr>
              <a:t>other works??? kekke pics van breaking stuff</a:t>
            </a:r>
            <a:endParaRPr sz="1300">
              <a:solidFill>
                <a:schemeClr val="lt1"/>
              </a:solidFill>
            </a:endParaRPr>
          </a:p>
          <a:p>
            <a:pPr indent="0" lvl="0" marL="0" rtl="0" algn="ctr">
              <a:spcBef>
                <a:spcPts val="0"/>
              </a:spcBef>
              <a:spcAft>
                <a:spcPts val="0"/>
              </a:spcAft>
              <a:buNone/>
            </a:pPr>
            <a:r>
              <a:rPr lang="nl" sz="1300">
                <a:solidFill>
                  <a:schemeClr val="lt1"/>
                </a:solidFill>
              </a:rPr>
              <a:t>zon doorschijnen naar andere plekken</a:t>
            </a:r>
            <a:endParaRPr sz="1300">
              <a:solidFill>
                <a:schemeClr val="lt1"/>
              </a:solidFill>
            </a:endParaRPr>
          </a:p>
          <a:p>
            <a:pPr indent="0" lvl="0" marL="0" rtl="0" algn="ctr">
              <a:spcBef>
                <a:spcPts val="0"/>
              </a:spcBef>
              <a:spcAft>
                <a:spcPts val="0"/>
              </a:spcAft>
              <a:buNone/>
            </a:pPr>
            <a:r>
              <a:t/>
            </a:r>
            <a:endParaRPr sz="1300">
              <a:solidFill>
                <a:schemeClr val="lt1"/>
              </a:solidFill>
            </a:endParaRPr>
          </a:p>
        </p:txBody>
      </p:sp>
      <p:sp>
        <p:nvSpPr>
          <p:cNvPr id="317" name="Google Shape;317;p41"/>
          <p:cNvSpPr txBox="1"/>
          <p:nvPr/>
        </p:nvSpPr>
        <p:spPr>
          <a:xfrm>
            <a:off x="0" y="939425"/>
            <a:ext cx="5249400" cy="24012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Char char="-"/>
            </a:pPr>
            <a:r>
              <a:rPr lang="nl" sz="1800">
                <a:solidFill>
                  <a:schemeClr val="lt1"/>
                </a:solidFill>
              </a:rPr>
              <a:t>Coral breaking would influence the environment</a:t>
            </a:r>
            <a:endParaRPr sz="1800">
              <a:solidFill>
                <a:schemeClr val="lt1"/>
              </a:solidFill>
            </a:endParaRPr>
          </a:p>
          <a:p>
            <a:pPr indent="-342900" lvl="0" marL="457200" rtl="0" algn="l">
              <a:spcBef>
                <a:spcPts val="0"/>
              </a:spcBef>
              <a:spcAft>
                <a:spcPts val="0"/>
              </a:spcAft>
              <a:buClr>
                <a:schemeClr val="lt1"/>
              </a:buClr>
              <a:buSzPts val="1800"/>
              <a:buChar char="-"/>
            </a:pPr>
            <a:r>
              <a:rPr lang="nl" sz="1800">
                <a:solidFill>
                  <a:schemeClr val="lt1"/>
                </a:solidFill>
              </a:rPr>
              <a:t>Nutrient concentration has sink on all sides but left</a:t>
            </a:r>
            <a:endParaRPr sz="1800">
              <a:solidFill>
                <a:schemeClr val="lt1"/>
              </a:solidFill>
            </a:endParaRPr>
          </a:p>
          <a:p>
            <a:pPr indent="-342900" lvl="0" marL="457200" rtl="0" algn="l">
              <a:spcBef>
                <a:spcPts val="0"/>
              </a:spcBef>
              <a:spcAft>
                <a:spcPts val="0"/>
              </a:spcAft>
              <a:buClr>
                <a:schemeClr val="lt1"/>
              </a:buClr>
              <a:buSzPts val="1800"/>
              <a:buChar char="-"/>
            </a:pPr>
            <a:r>
              <a:rPr lang="nl" sz="1800">
                <a:solidFill>
                  <a:schemeClr val="lt1"/>
                </a:solidFill>
              </a:rPr>
              <a:t>2D makes a lot of assumptions</a:t>
            </a:r>
            <a:endParaRPr sz="1800">
              <a:solidFill>
                <a:schemeClr val="lt1"/>
              </a:solidFill>
            </a:endParaRPr>
          </a:p>
          <a:p>
            <a:pPr indent="0" lvl="0" marL="457200" rtl="0" algn="l">
              <a:spcBef>
                <a:spcPts val="0"/>
              </a:spcBef>
              <a:spcAft>
                <a:spcPts val="0"/>
              </a:spcAft>
              <a:buNone/>
            </a:pPr>
            <a:r>
              <a:rPr lang="nl" sz="1800">
                <a:solidFill>
                  <a:schemeClr val="lt1"/>
                </a:solidFill>
              </a:rPr>
              <a:t>- Nutrients cannot go around or through coral</a:t>
            </a:r>
            <a:endParaRPr sz="1800">
              <a:solidFill>
                <a:schemeClr val="lt1"/>
              </a:solidFill>
            </a:endParaRPr>
          </a:p>
          <a:p>
            <a:pPr indent="0" lvl="0" marL="457200" rtl="0" algn="l">
              <a:spcBef>
                <a:spcPts val="0"/>
              </a:spcBef>
              <a:spcAft>
                <a:spcPts val="0"/>
              </a:spcAft>
              <a:buNone/>
            </a:pPr>
            <a:r>
              <a:rPr lang="nl" sz="1800">
                <a:solidFill>
                  <a:schemeClr val="lt1"/>
                </a:solidFill>
              </a:rPr>
              <a:t>- Sunlight does not reflect or vary in intensity</a:t>
            </a:r>
            <a:endParaRPr sz="1800">
              <a:solidFill>
                <a:schemeClr val="lt1"/>
              </a:solidFill>
            </a:endParaRPr>
          </a:p>
          <a:p>
            <a:pPr indent="-342900" lvl="0" marL="457200" rtl="0" algn="l">
              <a:spcBef>
                <a:spcPts val="0"/>
              </a:spcBef>
              <a:spcAft>
                <a:spcPts val="0"/>
              </a:spcAft>
              <a:buClr>
                <a:schemeClr val="lt1"/>
              </a:buClr>
              <a:buSzPts val="1800"/>
              <a:buChar char="-"/>
            </a:pPr>
            <a:r>
              <a:rPr lang="nl" sz="1800">
                <a:solidFill>
                  <a:schemeClr val="lt1"/>
                </a:solidFill>
              </a:rPr>
              <a:t>Flow is constant</a:t>
            </a:r>
            <a:endParaRPr sz="1800">
              <a:solidFill>
                <a:schemeClr val="lt1"/>
              </a:solidFill>
            </a:endParaRPr>
          </a:p>
        </p:txBody>
      </p:sp>
      <p:pic>
        <p:nvPicPr>
          <p:cNvPr id="318" name="Google Shape;318;p41"/>
          <p:cNvPicPr preferRelativeResize="0"/>
          <p:nvPr/>
        </p:nvPicPr>
        <p:blipFill>
          <a:blip r:embed="rId3">
            <a:alphaModFix/>
          </a:blip>
          <a:stretch>
            <a:fillRect/>
          </a:stretch>
        </p:blipFill>
        <p:spPr>
          <a:xfrm>
            <a:off x="5348400" y="2466172"/>
            <a:ext cx="3738001" cy="248956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2" name="Shape 322"/>
        <p:cNvGrpSpPr/>
        <p:nvPr/>
      </p:nvGrpSpPr>
      <p:grpSpPr>
        <a:xfrm>
          <a:off x="0" y="0"/>
          <a:ext cx="0" cy="0"/>
          <a:chOff x="0" y="0"/>
          <a:chExt cx="0" cy="0"/>
        </a:xfrm>
      </p:grpSpPr>
      <p:pic>
        <p:nvPicPr>
          <p:cNvPr id="323" name="Google Shape;323;p42"/>
          <p:cNvPicPr preferRelativeResize="0"/>
          <p:nvPr/>
        </p:nvPicPr>
        <p:blipFill>
          <a:blip r:embed="rId3">
            <a:alphaModFix amt="80000"/>
          </a:blip>
          <a:stretch>
            <a:fillRect/>
          </a:stretch>
        </p:blipFill>
        <p:spPr>
          <a:xfrm>
            <a:off x="3767525" y="-109525"/>
            <a:ext cx="8649250" cy="5362551"/>
          </a:xfrm>
          <a:prstGeom prst="rect">
            <a:avLst/>
          </a:prstGeom>
          <a:noFill/>
          <a:ln>
            <a:noFill/>
          </a:ln>
        </p:spPr>
      </p:pic>
      <p:sp>
        <p:nvSpPr>
          <p:cNvPr id="324" name="Google Shape;324;p42"/>
          <p:cNvSpPr/>
          <p:nvPr/>
        </p:nvSpPr>
        <p:spPr>
          <a:xfrm rot="5400000">
            <a:off x="1428875" y="13850"/>
            <a:ext cx="3358800" cy="5026500"/>
          </a:xfrm>
          <a:prstGeom prst="rect">
            <a:avLst/>
          </a:prstGeom>
          <a:solidFill>
            <a:srgbClr val="3C93B0">
              <a:alpha val="5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2"/>
          <p:cNvSpPr txBox="1"/>
          <p:nvPr>
            <p:ph type="ctrTitle"/>
          </p:nvPr>
        </p:nvSpPr>
        <p:spPr>
          <a:xfrm>
            <a:off x="669425" y="1535100"/>
            <a:ext cx="4877700" cy="207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nl" sz="3950">
                <a:solidFill>
                  <a:schemeClr val="lt1"/>
                </a:solidFill>
              </a:rPr>
              <a:t>Thank you for listening</a:t>
            </a:r>
            <a:endParaRPr sz="3950">
              <a:solidFill>
                <a:schemeClr val="lt1"/>
              </a:solidFill>
            </a:endParaRPr>
          </a:p>
          <a:p>
            <a:pPr indent="0" lvl="0" marL="0" rtl="0" algn="l">
              <a:spcBef>
                <a:spcPts val="0"/>
              </a:spcBef>
              <a:spcAft>
                <a:spcPts val="0"/>
              </a:spcAft>
              <a:buSzPts val="990"/>
              <a:buNone/>
            </a:pPr>
            <a:r>
              <a:t/>
            </a:r>
            <a:endParaRPr sz="3950">
              <a:solidFill>
                <a:schemeClr val="lt1"/>
              </a:solidFill>
            </a:endParaRPr>
          </a:p>
          <a:p>
            <a:pPr indent="0" lvl="0" marL="0" rtl="0" algn="l">
              <a:spcBef>
                <a:spcPts val="0"/>
              </a:spcBef>
              <a:spcAft>
                <a:spcPts val="0"/>
              </a:spcAft>
              <a:buSzPts val="990"/>
              <a:buNone/>
            </a:pPr>
            <a:r>
              <a:rPr lang="nl" sz="3350">
                <a:solidFill>
                  <a:schemeClr val="lt1"/>
                </a:solidFill>
              </a:rPr>
              <a:t>Questions?</a:t>
            </a:r>
            <a:endParaRPr sz="3350">
              <a:solidFill>
                <a:schemeClr val="lt1"/>
              </a:solidFill>
            </a:endParaRPr>
          </a:p>
        </p:txBody>
      </p:sp>
      <p:sp>
        <p:nvSpPr>
          <p:cNvPr id="326" name="Google Shape;326;p42"/>
          <p:cNvSpPr txBox="1"/>
          <p:nvPr/>
        </p:nvSpPr>
        <p:spPr>
          <a:xfrm>
            <a:off x="3533400" y="2856025"/>
            <a:ext cx="2077200" cy="884400"/>
          </a:xfrm>
          <a:prstGeom prst="rect">
            <a:avLst/>
          </a:prstGeom>
          <a:noFill/>
          <a:ln>
            <a:noFill/>
          </a:ln>
        </p:spPr>
        <p:txBody>
          <a:bodyPr anchorCtr="0" anchor="t" bIns="91425" lIns="91425" spcFirstLastPara="1" rIns="91425" wrap="square" tIns="91425">
            <a:noAutofit/>
          </a:bodyPr>
          <a:lstStyle/>
          <a:p>
            <a:pPr indent="0" lvl="0" marL="0" rtl="0" algn="r">
              <a:lnSpc>
                <a:spcPct val="80000"/>
              </a:lnSpc>
              <a:spcBef>
                <a:spcPts val="0"/>
              </a:spcBef>
              <a:spcAft>
                <a:spcPts val="0"/>
              </a:spcAft>
              <a:buNone/>
            </a:pPr>
            <a:r>
              <a:rPr lang="nl" sz="1620">
                <a:solidFill>
                  <a:schemeClr val="lt1"/>
                </a:solidFill>
              </a:rPr>
              <a:t>Group 4</a:t>
            </a:r>
            <a:endParaRPr sz="1620">
              <a:solidFill>
                <a:schemeClr val="lt1"/>
              </a:solidFill>
            </a:endParaRPr>
          </a:p>
          <a:p>
            <a:pPr indent="0" lvl="0" marL="0" rtl="0" algn="r">
              <a:lnSpc>
                <a:spcPct val="80000"/>
              </a:lnSpc>
              <a:spcBef>
                <a:spcPts val="0"/>
              </a:spcBef>
              <a:spcAft>
                <a:spcPts val="0"/>
              </a:spcAft>
              <a:buClr>
                <a:schemeClr val="dk1"/>
              </a:buClr>
              <a:buSzPts val="440"/>
              <a:buFont typeface="Arial"/>
              <a:buNone/>
            </a:pPr>
            <a:r>
              <a:rPr lang="nl" sz="1620">
                <a:solidFill>
                  <a:schemeClr val="lt1"/>
                </a:solidFill>
              </a:rPr>
              <a:t>KoraalKnakkers</a:t>
            </a:r>
            <a:endParaRPr sz="1620">
              <a:solidFill>
                <a:schemeClr val="lt1"/>
              </a:solidFill>
            </a:endParaRPr>
          </a:p>
          <a:p>
            <a:pPr indent="0" lvl="0" marL="0" rtl="0" algn="r">
              <a:lnSpc>
                <a:spcPct val="80000"/>
              </a:lnSpc>
              <a:spcBef>
                <a:spcPts val="0"/>
              </a:spcBef>
              <a:spcAft>
                <a:spcPts val="0"/>
              </a:spcAft>
              <a:buNone/>
            </a:pPr>
            <a:r>
              <a:t/>
            </a:r>
            <a:endParaRPr sz="1320">
              <a:solidFill>
                <a:schemeClr val="lt1"/>
              </a:solidFill>
            </a:endParaRPr>
          </a:p>
          <a:p>
            <a:pPr indent="0" lvl="0" marL="0" rtl="0" algn="r">
              <a:lnSpc>
                <a:spcPct val="80000"/>
              </a:lnSpc>
              <a:spcBef>
                <a:spcPts val="0"/>
              </a:spcBef>
              <a:spcAft>
                <a:spcPts val="0"/>
              </a:spcAft>
              <a:buNone/>
            </a:pPr>
            <a:r>
              <a:rPr lang="nl" sz="1320">
                <a:solidFill>
                  <a:schemeClr val="lt1"/>
                </a:solidFill>
              </a:rPr>
              <a:t>Marlon de Jong</a:t>
            </a:r>
            <a:endParaRPr sz="1320">
              <a:solidFill>
                <a:schemeClr val="lt1"/>
              </a:solidFill>
            </a:endParaRPr>
          </a:p>
          <a:p>
            <a:pPr indent="0" lvl="0" marL="0" rtl="0" algn="r">
              <a:lnSpc>
                <a:spcPct val="80000"/>
              </a:lnSpc>
              <a:spcBef>
                <a:spcPts val="0"/>
              </a:spcBef>
              <a:spcAft>
                <a:spcPts val="0"/>
              </a:spcAft>
              <a:buNone/>
            </a:pPr>
            <a:r>
              <a:rPr lang="nl" sz="1320">
                <a:solidFill>
                  <a:schemeClr val="lt1"/>
                </a:solidFill>
              </a:rPr>
              <a:t>Charlotte Kaandorp</a:t>
            </a:r>
            <a:endParaRPr sz="1320">
              <a:solidFill>
                <a:schemeClr val="lt1"/>
              </a:solidFill>
            </a:endParaRPr>
          </a:p>
          <a:p>
            <a:pPr indent="0" lvl="0" marL="0" rtl="0" algn="r">
              <a:lnSpc>
                <a:spcPct val="80000"/>
              </a:lnSpc>
              <a:spcBef>
                <a:spcPts val="0"/>
              </a:spcBef>
              <a:spcAft>
                <a:spcPts val="0"/>
              </a:spcAft>
              <a:buNone/>
            </a:pPr>
            <a:r>
              <a:rPr lang="nl" sz="1320">
                <a:solidFill>
                  <a:schemeClr val="lt1"/>
                </a:solidFill>
              </a:rPr>
              <a:t>Tim Müller</a:t>
            </a:r>
            <a:endParaRPr sz="1320">
              <a:solidFill>
                <a:schemeClr val="lt1"/>
              </a:solidFill>
            </a:endParaRPr>
          </a:p>
          <a:p>
            <a:pPr indent="0" lvl="0" marL="0" rtl="0" algn="r">
              <a:lnSpc>
                <a:spcPct val="80000"/>
              </a:lnSpc>
              <a:spcBef>
                <a:spcPts val="0"/>
              </a:spcBef>
              <a:spcAft>
                <a:spcPts val="0"/>
              </a:spcAft>
              <a:buNone/>
            </a:pPr>
            <a:r>
              <a:rPr lang="nl" sz="1320">
                <a:solidFill>
                  <a:schemeClr val="lt1"/>
                </a:solidFill>
              </a:rPr>
              <a:t>Malou Sprinkhuizen</a:t>
            </a:r>
            <a:endParaRPr sz="1320">
              <a:solidFill>
                <a:schemeClr val="lt1"/>
              </a:solidFill>
            </a:endParaRPr>
          </a:p>
          <a:p>
            <a:pPr indent="0" lvl="0" marL="0" rtl="0" algn="r">
              <a:spcBef>
                <a:spcPts val="0"/>
              </a:spcBef>
              <a:spcAft>
                <a:spcPts val="0"/>
              </a:spcAft>
              <a:buNone/>
            </a:pPr>
            <a:r>
              <a:t/>
            </a:r>
            <a:endParaRPr>
              <a:solidFill>
                <a:srgbClr val="FFFFFF"/>
              </a:solidFill>
              <a:latin typeface="Catamaran Thin"/>
              <a:ea typeface="Catamaran Thin"/>
              <a:cs typeface="Catamaran Thin"/>
              <a:sym typeface="Catamaran Thi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3"/>
          <p:cNvSpPr/>
          <p:nvPr/>
        </p:nvSpPr>
        <p:spPr>
          <a:xfrm>
            <a:off x="0" y="0"/>
            <a:ext cx="9144000" cy="5143500"/>
          </a:xfrm>
          <a:prstGeom prst="rect">
            <a:avLst/>
          </a:prstGeom>
          <a:solidFill>
            <a:srgbClr val="3C93B0">
              <a:alpha val="5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3"/>
          <p:cNvSpPr/>
          <p:nvPr/>
        </p:nvSpPr>
        <p:spPr>
          <a:xfrm>
            <a:off x="476250" y="1991449"/>
            <a:ext cx="8191098" cy="1160892"/>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APPENDIX</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4"/>
          <p:cNvSpPr/>
          <p:nvPr/>
        </p:nvSpPr>
        <p:spPr>
          <a:xfrm>
            <a:off x="0" y="0"/>
            <a:ext cx="7862100" cy="5143500"/>
          </a:xfrm>
          <a:prstGeom prst="rect">
            <a:avLst/>
          </a:prstGeom>
          <a:solidFill>
            <a:srgbClr val="3C93B0">
              <a:alpha val="5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4"/>
          <p:cNvSpPr txBox="1"/>
          <p:nvPr>
            <p:ph type="ctrTitle"/>
          </p:nvPr>
        </p:nvSpPr>
        <p:spPr>
          <a:xfrm>
            <a:off x="419881" y="324697"/>
            <a:ext cx="2449800" cy="4875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nl"/>
              <a:t>REFERENCES</a:t>
            </a:r>
            <a:endParaRPr/>
          </a:p>
        </p:txBody>
      </p:sp>
      <p:sp>
        <p:nvSpPr>
          <p:cNvPr id="339" name="Google Shape;339;p44"/>
          <p:cNvSpPr txBox="1"/>
          <p:nvPr/>
        </p:nvSpPr>
        <p:spPr>
          <a:xfrm>
            <a:off x="0" y="939425"/>
            <a:ext cx="7666200" cy="36234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2400"/>
              </a:spcBef>
              <a:spcAft>
                <a:spcPts val="0"/>
              </a:spcAft>
              <a:buClr>
                <a:schemeClr val="lt1"/>
              </a:buClr>
              <a:buSzPts val="1400"/>
              <a:buChar char="-"/>
            </a:pPr>
            <a:r>
              <a:rPr lang="nl">
                <a:solidFill>
                  <a:schemeClr val="lt1"/>
                </a:solidFill>
              </a:rPr>
              <a:t>Martin-Garin, B., Lathuilière, B., Verrecchia, E.P. </a:t>
            </a:r>
            <a:r>
              <a:rPr i="1" lang="nl">
                <a:solidFill>
                  <a:schemeClr val="lt1"/>
                </a:solidFill>
              </a:rPr>
              <a:t>et al.</a:t>
            </a:r>
            <a:r>
              <a:rPr lang="nl">
                <a:solidFill>
                  <a:schemeClr val="lt1"/>
                </a:solidFill>
              </a:rPr>
              <a:t> Use of fractal dimensions to quantify coral shape. </a:t>
            </a:r>
            <a:r>
              <a:rPr i="1" lang="nl">
                <a:solidFill>
                  <a:schemeClr val="lt1"/>
                </a:solidFill>
              </a:rPr>
              <a:t>Coral Reefs</a:t>
            </a:r>
            <a:r>
              <a:rPr lang="nl">
                <a:solidFill>
                  <a:schemeClr val="lt1"/>
                </a:solidFill>
              </a:rPr>
              <a:t> 26, 541–550 (2007)</a:t>
            </a:r>
            <a:endParaRPr>
              <a:solidFill>
                <a:schemeClr val="lt1"/>
              </a:solidFill>
            </a:endParaRPr>
          </a:p>
          <a:p>
            <a:pPr indent="-317500" lvl="0" marL="457200" rtl="0" algn="l">
              <a:spcBef>
                <a:spcPts val="0"/>
              </a:spcBef>
              <a:spcAft>
                <a:spcPts val="0"/>
              </a:spcAft>
              <a:buClr>
                <a:schemeClr val="lt1"/>
              </a:buClr>
              <a:buSzPts val="1400"/>
              <a:buChar char="-"/>
            </a:pPr>
            <a:r>
              <a:rPr lang="nl">
                <a:solidFill>
                  <a:schemeClr val="lt1"/>
                </a:solidFill>
              </a:rPr>
              <a:t>Kaandorp J.A., Filatov M., Chindapol N. Simulating and Quantifying the Environmental Influence on Coral Colony Growth and Form. In: Dubinsky Z., Stambler N. (eds) Coral Reefs: An Ecosystem in Transition. Springer, Dordrecht </a:t>
            </a:r>
            <a:r>
              <a:rPr lang="nl">
                <a:solidFill>
                  <a:schemeClr val="lt1"/>
                </a:solidFill>
              </a:rPr>
              <a:t>(2011) </a:t>
            </a:r>
            <a:endParaRPr>
              <a:solidFill>
                <a:schemeClr val="lt1"/>
              </a:solidFill>
            </a:endParaRPr>
          </a:p>
          <a:p>
            <a:pPr indent="-317500" lvl="0" marL="457200" rtl="0" algn="l">
              <a:spcBef>
                <a:spcPts val="0"/>
              </a:spcBef>
              <a:spcAft>
                <a:spcPts val="0"/>
              </a:spcAft>
              <a:buClr>
                <a:schemeClr val="lt1"/>
              </a:buClr>
              <a:buSzPts val="1400"/>
              <a:buChar char="-"/>
            </a:pPr>
            <a:r>
              <a:rPr lang="nl">
                <a:solidFill>
                  <a:schemeClr val="lt1"/>
                </a:solidFill>
              </a:rPr>
              <a:t>Kaandorp Jaap A., Koopman Evert A., Sloot Peter M. A., Bak Rolf P. M., Vermeij Mark J. A. and Lampmann Leo E. H. Simulation and analysis of flow patterns around the scleractinian coral Madracis mirabilis (Duchassaing and Michelotti)Phil. Trans. R. Soc. Lond. B3581551–1557 (</a:t>
            </a:r>
            <a:r>
              <a:rPr lang="nl">
                <a:solidFill>
                  <a:schemeClr val="lt1"/>
                </a:solidFill>
              </a:rPr>
              <a:t>2003)</a:t>
            </a: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nl">
                <a:solidFill>
                  <a:schemeClr val="lt1"/>
                </a:solidFill>
              </a:rPr>
              <a:t>Jaap A. Kaandorp, Christopher P. Lowe, Daan Frenkel, and Peter M. A. Sloot Effect of Nutrient Diffusion and Flow on Coral Morphology (</a:t>
            </a:r>
            <a:r>
              <a:rPr lang="nl">
                <a:solidFill>
                  <a:schemeClr val="lt1"/>
                </a:solidFill>
              </a:rPr>
              <a:t>1996)</a:t>
            </a:r>
            <a:endParaRPr>
              <a:solidFill>
                <a:schemeClr val="lt1"/>
              </a:solidFill>
            </a:endParaRPr>
          </a:p>
          <a:p>
            <a:pPr indent="0" lvl="0" marL="457200" rtl="0" algn="l">
              <a:lnSpc>
                <a:spcPct val="115000"/>
              </a:lnSpc>
              <a:spcBef>
                <a:spcPts val="1100"/>
              </a:spcBef>
              <a:spcAft>
                <a:spcPts val="0"/>
              </a:spcAft>
              <a:buNone/>
            </a:pPr>
            <a:r>
              <a:t/>
            </a:r>
            <a:endParaRPr b="1" sz="1000">
              <a:solidFill>
                <a:schemeClr val="dk1"/>
              </a:solidFill>
            </a:endParaRPr>
          </a:p>
          <a:p>
            <a:pPr indent="0" lvl="0" marL="457200" rtl="0" algn="l">
              <a:lnSpc>
                <a:spcPct val="115000"/>
              </a:lnSpc>
              <a:spcBef>
                <a:spcPts val="1100"/>
              </a:spcBef>
              <a:spcAft>
                <a:spcPts val="0"/>
              </a:spcAft>
              <a:buNone/>
            </a:pPr>
            <a:r>
              <a:t/>
            </a:r>
            <a:endParaRPr b="1" sz="1000">
              <a:solidFill>
                <a:schemeClr val="dk1"/>
              </a:solidFill>
            </a:endParaRPr>
          </a:p>
          <a:p>
            <a:pPr indent="0" lvl="0" marL="0" rtl="0" algn="l">
              <a:spcBef>
                <a:spcPts val="200"/>
              </a:spcBef>
              <a:spcAft>
                <a:spcPts val="0"/>
              </a:spcAft>
              <a:buNone/>
            </a:pPr>
            <a:r>
              <a:t/>
            </a:r>
            <a:endParaRPr sz="1800">
              <a:solidFill>
                <a:schemeClr val="lt1"/>
              </a:solidFill>
            </a:endParaRPr>
          </a:p>
        </p:txBody>
      </p:sp>
      <p:sp>
        <p:nvSpPr>
          <p:cNvPr id="340" name="Google Shape;340;p44"/>
          <p:cNvSpPr txBox="1"/>
          <p:nvPr>
            <p:ph type="ctrTitle"/>
          </p:nvPr>
        </p:nvSpPr>
        <p:spPr>
          <a:xfrm rot="5400000">
            <a:off x="7302381" y="1390122"/>
            <a:ext cx="2449800" cy="4875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nl"/>
              <a:t>APPENDIX</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5"/>
          <p:cNvSpPr/>
          <p:nvPr/>
        </p:nvSpPr>
        <p:spPr>
          <a:xfrm>
            <a:off x="0" y="0"/>
            <a:ext cx="7862100" cy="5143500"/>
          </a:xfrm>
          <a:prstGeom prst="rect">
            <a:avLst/>
          </a:prstGeom>
          <a:solidFill>
            <a:srgbClr val="3C93B0">
              <a:alpha val="5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5"/>
          <p:cNvSpPr txBox="1"/>
          <p:nvPr>
            <p:ph type="ctrTitle"/>
          </p:nvPr>
        </p:nvSpPr>
        <p:spPr>
          <a:xfrm>
            <a:off x="419871" y="324700"/>
            <a:ext cx="4270500" cy="4875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nl"/>
              <a:t>FRACTAL DIMENSION</a:t>
            </a:r>
            <a:endParaRPr/>
          </a:p>
        </p:txBody>
      </p:sp>
      <p:sp>
        <p:nvSpPr>
          <p:cNvPr id="347" name="Google Shape;347;p45"/>
          <p:cNvSpPr txBox="1"/>
          <p:nvPr>
            <p:ph type="ctrTitle"/>
          </p:nvPr>
        </p:nvSpPr>
        <p:spPr>
          <a:xfrm rot="5400000">
            <a:off x="7302381" y="1390122"/>
            <a:ext cx="2449800" cy="4875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nl"/>
              <a:t>APPENDIX</a:t>
            </a:r>
            <a:endParaRPr/>
          </a:p>
        </p:txBody>
      </p:sp>
      <p:sp>
        <p:nvSpPr>
          <p:cNvPr id="348" name="Google Shape;348;p45"/>
          <p:cNvSpPr txBox="1"/>
          <p:nvPr/>
        </p:nvSpPr>
        <p:spPr>
          <a:xfrm>
            <a:off x="419875" y="3976525"/>
            <a:ext cx="7087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sz="1800">
                <a:solidFill>
                  <a:schemeClr val="lt1"/>
                </a:solidFill>
              </a:rPr>
              <a:t>Figure 1: Plot of the fractal dimension for various alpha’s. This time, it’s plotted on a log-log scale to check the validity of the dimension: we should see a straight line, which we kinda see.</a:t>
            </a:r>
            <a:endParaRPr sz="1800">
              <a:solidFill>
                <a:schemeClr val="lt1"/>
              </a:solidFill>
            </a:endParaRPr>
          </a:p>
        </p:txBody>
      </p:sp>
      <p:pic>
        <p:nvPicPr>
          <p:cNvPr id="349" name="Google Shape;349;p45"/>
          <p:cNvPicPr preferRelativeResize="0"/>
          <p:nvPr/>
        </p:nvPicPr>
        <p:blipFill>
          <a:blip r:embed="rId3">
            <a:alphaModFix/>
          </a:blip>
          <a:stretch>
            <a:fillRect/>
          </a:stretch>
        </p:blipFill>
        <p:spPr>
          <a:xfrm>
            <a:off x="419875" y="1051500"/>
            <a:ext cx="7087201" cy="2863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ctrTitle"/>
          </p:nvPr>
        </p:nvSpPr>
        <p:spPr>
          <a:xfrm rot="5400000">
            <a:off x="6603595" y="1930225"/>
            <a:ext cx="3481200" cy="487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5" name="Google Shape;115;p21"/>
          <p:cNvSpPr txBox="1"/>
          <p:nvPr/>
        </p:nvSpPr>
        <p:spPr>
          <a:xfrm>
            <a:off x="618875" y="467600"/>
            <a:ext cx="8141700" cy="4153200"/>
          </a:xfrm>
          <a:prstGeom prst="rect">
            <a:avLst/>
          </a:prstGeom>
          <a:solidFill>
            <a:srgbClr val="3C93B0">
              <a:alpha val="5412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16" name="Google Shape;116;p21"/>
          <p:cNvSpPr txBox="1"/>
          <p:nvPr/>
        </p:nvSpPr>
        <p:spPr>
          <a:xfrm>
            <a:off x="880175" y="660125"/>
            <a:ext cx="2778000" cy="5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sz="2150">
                <a:solidFill>
                  <a:schemeClr val="lt1"/>
                </a:solidFill>
              </a:rPr>
              <a:t>INTRODUCTION</a:t>
            </a:r>
            <a:endParaRPr sz="2150">
              <a:solidFill>
                <a:schemeClr val="lt1"/>
              </a:solidFill>
            </a:endParaRPr>
          </a:p>
        </p:txBody>
      </p:sp>
      <p:pic>
        <p:nvPicPr>
          <p:cNvPr id="117" name="Google Shape;117;p21"/>
          <p:cNvPicPr preferRelativeResize="0"/>
          <p:nvPr/>
        </p:nvPicPr>
        <p:blipFill>
          <a:blip r:embed="rId3">
            <a:alphaModFix/>
          </a:blip>
          <a:stretch>
            <a:fillRect/>
          </a:stretch>
        </p:blipFill>
        <p:spPr>
          <a:xfrm>
            <a:off x="880175" y="1175825"/>
            <a:ext cx="5685276" cy="646650"/>
          </a:xfrm>
          <a:prstGeom prst="rect">
            <a:avLst/>
          </a:prstGeom>
          <a:noFill/>
          <a:ln>
            <a:noFill/>
          </a:ln>
        </p:spPr>
      </p:pic>
      <p:pic>
        <p:nvPicPr>
          <p:cNvPr id="118" name="Google Shape;118;p21"/>
          <p:cNvPicPr preferRelativeResize="0"/>
          <p:nvPr/>
        </p:nvPicPr>
        <p:blipFill>
          <a:blip r:embed="rId4">
            <a:alphaModFix/>
          </a:blip>
          <a:stretch>
            <a:fillRect/>
          </a:stretch>
        </p:blipFill>
        <p:spPr>
          <a:xfrm>
            <a:off x="880164" y="1959800"/>
            <a:ext cx="4003361" cy="783000"/>
          </a:xfrm>
          <a:prstGeom prst="rect">
            <a:avLst/>
          </a:prstGeom>
          <a:noFill/>
          <a:ln>
            <a:noFill/>
          </a:ln>
        </p:spPr>
      </p:pic>
      <p:pic>
        <p:nvPicPr>
          <p:cNvPr id="119" name="Google Shape;119;p21"/>
          <p:cNvPicPr preferRelativeResize="0"/>
          <p:nvPr/>
        </p:nvPicPr>
        <p:blipFill>
          <a:blip r:embed="rId5">
            <a:alphaModFix/>
          </a:blip>
          <a:stretch>
            <a:fillRect/>
          </a:stretch>
        </p:blipFill>
        <p:spPr>
          <a:xfrm>
            <a:off x="880173" y="2880129"/>
            <a:ext cx="2892595" cy="783000"/>
          </a:xfrm>
          <a:prstGeom prst="rect">
            <a:avLst/>
          </a:prstGeom>
          <a:noFill/>
          <a:ln>
            <a:noFill/>
          </a:ln>
        </p:spPr>
      </p:pic>
      <p:pic>
        <p:nvPicPr>
          <p:cNvPr id="120" name="Google Shape;120;p21"/>
          <p:cNvPicPr preferRelativeResize="0"/>
          <p:nvPr/>
        </p:nvPicPr>
        <p:blipFill>
          <a:blip r:embed="rId6">
            <a:alphaModFix/>
          </a:blip>
          <a:stretch>
            <a:fillRect/>
          </a:stretch>
        </p:blipFill>
        <p:spPr>
          <a:xfrm>
            <a:off x="4184050" y="2966274"/>
            <a:ext cx="3677974" cy="1436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22"/>
          <p:cNvPicPr preferRelativeResize="0"/>
          <p:nvPr/>
        </p:nvPicPr>
        <p:blipFill>
          <a:blip r:embed="rId3">
            <a:alphaModFix/>
          </a:blip>
          <a:stretch>
            <a:fillRect/>
          </a:stretch>
        </p:blipFill>
        <p:spPr>
          <a:xfrm>
            <a:off x="3679650" y="2571738"/>
            <a:ext cx="4705350" cy="2295525"/>
          </a:xfrm>
          <a:prstGeom prst="rect">
            <a:avLst/>
          </a:prstGeom>
          <a:noFill/>
          <a:ln>
            <a:noFill/>
          </a:ln>
        </p:spPr>
      </p:pic>
      <p:sp>
        <p:nvSpPr>
          <p:cNvPr id="126" name="Google Shape;126;p22"/>
          <p:cNvSpPr/>
          <p:nvPr/>
        </p:nvSpPr>
        <p:spPr>
          <a:xfrm>
            <a:off x="0" y="0"/>
            <a:ext cx="3050100" cy="26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2"/>
          <p:cNvSpPr/>
          <p:nvPr/>
        </p:nvSpPr>
        <p:spPr>
          <a:xfrm>
            <a:off x="3050175" y="0"/>
            <a:ext cx="6093900" cy="2632200"/>
          </a:xfrm>
          <a:prstGeom prst="rect">
            <a:avLst/>
          </a:prstGeom>
          <a:solidFill>
            <a:srgbClr val="3C93B0">
              <a:alpha val="5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2"/>
          <p:cNvSpPr/>
          <p:nvPr/>
        </p:nvSpPr>
        <p:spPr>
          <a:xfrm>
            <a:off x="0" y="2632200"/>
            <a:ext cx="3050100" cy="2511300"/>
          </a:xfrm>
          <a:prstGeom prst="rect">
            <a:avLst/>
          </a:prstGeom>
          <a:solidFill>
            <a:srgbClr val="3C93B0">
              <a:alpha val="5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2"/>
          <p:cNvSpPr txBox="1"/>
          <p:nvPr>
            <p:ph idx="2" type="ctrTitle"/>
          </p:nvPr>
        </p:nvSpPr>
        <p:spPr>
          <a:xfrm>
            <a:off x="3773900" y="323700"/>
            <a:ext cx="4122600" cy="2119500"/>
          </a:xfrm>
          <a:prstGeom prst="rect">
            <a:avLst/>
          </a:prstGeom>
        </p:spPr>
        <p:txBody>
          <a:bodyPr anchorCtr="0" anchor="b" bIns="91425" lIns="91425" spcFirstLastPara="1" rIns="91425" wrap="square" tIns="91425">
            <a:noAutofit/>
          </a:bodyPr>
          <a:lstStyle/>
          <a:p>
            <a:pPr indent="0" lvl="0" marL="0" rtl="0" algn="l">
              <a:lnSpc>
                <a:spcPct val="90000"/>
              </a:lnSpc>
              <a:spcBef>
                <a:spcPts val="1000"/>
              </a:spcBef>
              <a:spcAft>
                <a:spcPts val="0"/>
              </a:spcAft>
              <a:buSzPts val="990"/>
              <a:buNone/>
            </a:pPr>
            <a:r>
              <a:rPr lang="nl" sz="1910">
                <a:solidFill>
                  <a:schemeClr val="lt1"/>
                </a:solidFill>
              </a:rPr>
              <a:t>How is the growth of coral influenced by its dependence on sunlight and nutrition?</a:t>
            </a:r>
            <a:endParaRPr sz="1910">
              <a:solidFill>
                <a:schemeClr val="lt1"/>
              </a:solidFill>
            </a:endParaRPr>
          </a:p>
          <a:p>
            <a:pPr indent="-349885" lvl="0" marL="457200" rtl="0" algn="l">
              <a:lnSpc>
                <a:spcPct val="90000"/>
              </a:lnSpc>
              <a:spcBef>
                <a:spcPts val="1000"/>
              </a:spcBef>
              <a:spcAft>
                <a:spcPts val="0"/>
              </a:spcAft>
              <a:buClr>
                <a:schemeClr val="lt1"/>
              </a:buClr>
              <a:buSzPts val="1910"/>
              <a:buChar char="-"/>
            </a:pPr>
            <a:r>
              <a:rPr lang="nl" sz="1910">
                <a:solidFill>
                  <a:schemeClr val="lt1"/>
                </a:solidFill>
              </a:rPr>
              <a:t>Sunlight</a:t>
            </a:r>
            <a:endParaRPr sz="1910">
              <a:solidFill>
                <a:schemeClr val="lt1"/>
              </a:solidFill>
            </a:endParaRPr>
          </a:p>
          <a:p>
            <a:pPr indent="-349885" lvl="0" marL="457200" rtl="0" algn="l">
              <a:lnSpc>
                <a:spcPct val="90000"/>
              </a:lnSpc>
              <a:spcBef>
                <a:spcPts val="0"/>
              </a:spcBef>
              <a:spcAft>
                <a:spcPts val="0"/>
              </a:spcAft>
              <a:buClr>
                <a:schemeClr val="lt1"/>
              </a:buClr>
              <a:buSzPts val="1910"/>
              <a:buChar char="-"/>
            </a:pPr>
            <a:r>
              <a:rPr lang="nl" sz="1910">
                <a:solidFill>
                  <a:schemeClr val="lt1"/>
                </a:solidFill>
              </a:rPr>
              <a:t>Nutrients</a:t>
            </a:r>
            <a:endParaRPr sz="1910">
              <a:solidFill>
                <a:schemeClr val="lt1"/>
              </a:solidFill>
            </a:endParaRPr>
          </a:p>
          <a:p>
            <a:pPr indent="-349885" lvl="0" marL="457200" rtl="0" algn="l">
              <a:lnSpc>
                <a:spcPct val="90000"/>
              </a:lnSpc>
              <a:spcBef>
                <a:spcPts val="0"/>
              </a:spcBef>
              <a:spcAft>
                <a:spcPts val="0"/>
              </a:spcAft>
              <a:buClr>
                <a:schemeClr val="lt1"/>
              </a:buClr>
              <a:buSzPts val="1910"/>
              <a:buChar char="-"/>
            </a:pPr>
            <a:r>
              <a:rPr lang="nl" sz="1910">
                <a:solidFill>
                  <a:schemeClr val="lt1"/>
                </a:solidFill>
              </a:rPr>
              <a:t>Flow</a:t>
            </a:r>
            <a:endParaRPr sz="1910">
              <a:solidFill>
                <a:schemeClr val="lt1"/>
              </a:solidFill>
            </a:endParaRPr>
          </a:p>
          <a:p>
            <a:pPr indent="-349885" lvl="0" marL="457200" rtl="0" algn="l">
              <a:lnSpc>
                <a:spcPct val="90000"/>
              </a:lnSpc>
              <a:spcBef>
                <a:spcPts val="0"/>
              </a:spcBef>
              <a:spcAft>
                <a:spcPts val="0"/>
              </a:spcAft>
              <a:buClr>
                <a:schemeClr val="lt1"/>
              </a:buClr>
              <a:buSzPts val="1910"/>
              <a:buChar char="-"/>
            </a:pPr>
            <a:r>
              <a:rPr lang="nl" sz="1910">
                <a:solidFill>
                  <a:schemeClr val="lt1"/>
                </a:solidFill>
              </a:rPr>
              <a:t>Erosion</a:t>
            </a:r>
            <a:endParaRPr sz="1910">
              <a:solidFill>
                <a:schemeClr val="lt1"/>
              </a:solidFill>
            </a:endParaRPr>
          </a:p>
        </p:txBody>
      </p:sp>
      <p:sp>
        <p:nvSpPr>
          <p:cNvPr id="130" name="Google Shape;130;p22"/>
          <p:cNvSpPr txBox="1"/>
          <p:nvPr>
            <p:ph idx="4" type="ctrTitle"/>
          </p:nvPr>
        </p:nvSpPr>
        <p:spPr>
          <a:xfrm>
            <a:off x="759753" y="3565500"/>
            <a:ext cx="1832700" cy="644700"/>
          </a:xfrm>
          <a:prstGeom prst="rect">
            <a:avLst/>
          </a:prstGeom>
        </p:spPr>
        <p:txBody>
          <a:bodyPr anchorCtr="0" anchor="b" bIns="91425" lIns="91425" spcFirstLastPara="1" rIns="91425" wrap="square" tIns="91425">
            <a:normAutofit/>
          </a:bodyPr>
          <a:lstStyle/>
          <a:p>
            <a:pPr indent="0" lvl="0" marL="0" rtl="0" algn="l">
              <a:lnSpc>
                <a:spcPct val="90000"/>
              </a:lnSpc>
              <a:spcBef>
                <a:spcPts val="1000"/>
              </a:spcBef>
              <a:spcAft>
                <a:spcPts val="0"/>
              </a:spcAft>
              <a:buNone/>
            </a:pPr>
            <a:r>
              <a:rPr lang="nl" sz="2000">
                <a:solidFill>
                  <a:srgbClr val="FFFFFF"/>
                </a:solidFill>
              </a:rPr>
              <a:t>Hypothesis</a:t>
            </a:r>
            <a:endParaRPr sz="2000">
              <a:solidFill>
                <a:srgbClr val="FFFFFF"/>
              </a:solidFill>
            </a:endParaRPr>
          </a:p>
        </p:txBody>
      </p:sp>
      <p:sp>
        <p:nvSpPr>
          <p:cNvPr id="131" name="Google Shape;131;p22"/>
          <p:cNvSpPr txBox="1"/>
          <p:nvPr>
            <p:ph type="ctrTitle"/>
          </p:nvPr>
        </p:nvSpPr>
        <p:spPr>
          <a:xfrm>
            <a:off x="0" y="744500"/>
            <a:ext cx="3352200" cy="1039800"/>
          </a:xfrm>
          <a:prstGeom prst="rect">
            <a:avLst/>
          </a:prstGeom>
        </p:spPr>
        <p:txBody>
          <a:bodyPr anchorCtr="0" anchor="b" bIns="91425" lIns="91425" spcFirstLastPara="1" rIns="91425" wrap="square" tIns="91425">
            <a:normAutofit/>
          </a:bodyPr>
          <a:lstStyle/>
          <a:p>
            <a:pPr indent="0" lvl="0" marL="0" rtl="0" algn="ctr">
              <a:lnSpc>
                <a:spcPct val="90000"/>
              </a:lnSpc>
              <a:spcBef>
                <a:spcPts val="1000"/>
              </a:spcBef>
              <a:spcAft>
                <a:spcPts val="0"/>
              </a:spcAft>
              <a:buNone/>
            </a:pPr>
            <a:r>
              <a:rPr lang="nl" sz="2000">
                <a:solidFill>
                  <a:srgbClr val="434343"/>
                </a:solidFill>
              </a:rPr>
              <a:t>Research</a:t>
            </a:r>
            <a:r>
              <a:rPr lang="nl" sz="2000">
                <a:solidFill>
                  <a:srgbClr val="434343"/>
                </a:solidFill>
              </a:rPr>
              <a:t> Question</a:t>
            </a:r>
            <a:endParaRPr sz="2000">
              <a:solidFill>
                <a:srgbClr val="434343"/>
              </a:solidFill>
            </a:endParaRPr>
          </a:p>
          <a:p>
            <a:pPr indent="0" lvl="0" marL="0" rtl="0" algn="ctr">
              <a:spcBef>
                <a:spcPts val="0"/>
              </a:spcBef>
              <a:spcAft>
                <a:spcPts val="0"/>
              </a:spcAft>
              <a:buNone/>
            </a:pPr>
            <a:r>
              <a:t/>
            </a:r>
            <a:endParaRPr sz="2000"/>
          </a:p>
        </p:txBody>
      </p:sp>
      <p:sp>
        <p:nvSpPr>
          <p:cNvPr id="132" name="Google Shape;132;p22"/>
          <p:cNvSpPr/>
          <p:nvPr/>
        </p:nvSpPr>
        <p:spPr>
          <a:xfrm>
            <a:off x="3773900" y="4498800"/>
            <a:ext cx="5370000" cy="644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nl" sz="1000">
                <a:solidFill>
                  <a:srgbClr val="222222"/>
                </a:solidFill>
                <a:highlight>
                  <a:srgbClr val="FFFFFF"/>
                </a:highlight>
              </a:rPr>
              <a:t>Kaandorp, J. A., Lowe, C. P., Frenkel, D., &amp; Sloot, P. M. (1996). Effect of nutrient diffusion and flow on coral morphology. </a:t>
            </a:r>
            <a:r>
              <a:rPr i="1" lang="nl" sz="1000">
                <a:solidFill>
                  <a:srgbClr val="222222"/>
                </a:solidFill>
                <a:highlight>
                  <a:srgbClr val="FFFFFF"/>
                </a:highlight>
              </a:rPr>
              <a:t>Physical Review Letters</a:t>
            </a:r>
            <a:r>
              <a:rPr lang="nl" sz="1000">
                <a:solidFill>
                  <a:srgbClr val="222222"/>
                </a:solidFill>
                <a:highlight>
                  <a:srgbClr val="FFFFFF"/>
                </a:highlight>
              </a:rPr>
              <a:t>, </a:t>
            </a:r>
            <a:r>
              <a:rPr i="1" lang="nl" sz="1000">
                <a:solidFill>
                  <a:srgbClr val="222222"/>
                </a:solidFill>
                <a:highlight>
                  <a:srgbClr val="FFFFFF"/>
                </a:highlight>
              </a:rPr>
              <a:t>77</a:t>
            </a:r>
            <a:r>
              <a:rPr lang="nl" sz="1000">
                <a:solidFill>
                  <a:srgbClr val="222222"/>
                </a:solidFill>
                <a:highlight>
                  <a:srgbClr val="FFFFFF"/>
                </a:highlight>
              </a:rPr>
              <a:t>(11), 2328.</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3"/>
          <p:cNvSpPr txBox="1"/>
          <p:nvPr>
            <p:ph idx="4" type="ctrTitle"/>
          </p:nvPr>
        </p:nvSpPr>
        <p:spPr>
          <a:xfrm rot="5400000">
            <a:off x="6687075" y="1644625"/>
            <a:ext cx="2910000" cy="4875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nl"/>
              <a:t>MODEL SET-UP</a:t>
            </a:r>
            <a:endParaRPr/>
          </a:p>
        </p:txBody>
      </p:sp>
      <p:sp>
        <p:nvSpPr>
          <p:cNvPr id="138" name="Google Shape;138;p23"/>
          <p:cNvSpPr/>
          <p:nvPr/>
        </p:nvSpPr>
        <p:spPr>
          <a:xfrm>
            <a:off x="0" y="734125"/>
            <a:ext cx="4166400" cy="3729900"/>
          </a:xfrm>
          <a:prstGeom prst="rect">
            <a:avLst/>
          </a:prstGeom>
          <a:solidFill>
            <a:srgbClr val="3C93B0">
              <a:alpha val="5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3"/>
          <p:cNvSpPr txBox="1"/>
          <p:nvPr/>
        </p:nvSpPr>
        <p:spPr>
          <a:xfrm>
            <a:off x="229350" y="1707925"/>
            <a:ext cx="3707700" cy="1334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Catamaran Thin"/>
              <a:buChar char="-"/>
            </a:pPr>
            <a:r>
              <a:rPr lang="nl" sz="1800">
                <a:solidFill>
                  <a:schemeClr val="lt1"/>
                </a:solidFill>
                <a:latin typeface="Catamaran Thin"/>
                <a:ea typeface="Catamaran Thin"/>
                <a:cs typeface="Catamaran Thin"/>
                <a:sym typeface="Catamaran Thin"/>
              </a:rPr>
              <a:t>2D box of size 100 by 100</a:t>
            </a:r>
            <a:endParaRPr sz="1800">
              <a:solidFill>
                <a:schemeClr val="lt1"/>
              </a:solidFill>
              <a:latin typeface="Catamaran Thin"/>
              <a:ea typeface="Catamaran Thin"/>
              <a:cs typeface="Catamaran Thin"/>
              <a:sym typeface="Catamaran Thin"/>
            </a:endParaRPr>
          </a:p>
          <a:p>
            <a:pPr indent="-342900" lvl="0" marL="457200" rtl="0" algn="l">
              <a:spcBef>
                <a:spcPts val="0"/>
              </a:spcBef>
              <a:spcAft>
                <a:spcPts val="0"/>
              </a:spcAft>
              <a:buClr>
                <a:schemeClr val="lt1"/>
              </a:buClr>
              <a:buSzPts val="1800"/>
              <a:buFont typeface="Catamaran Thin"/>
              <a:buChar char="-"/>
            </a:pPr>
            <a:r>
              <a:rPr lang="nl" sz="1800">
                <a:solidFill>
                  <a:schemeClr val="lt1"/>
                </a:solidFill>
                <a:latin typeface="Catamaran Thin"/>
                <a:ea typeface="Catamaran Thin"/>
                <a:cs typeface="Catamaran Thin"/>
                <a:sym typeface="Catamaran Thin"/>
              </a:rPr>
              <a:t>Source cell at center bottom</a:t>
            </a:r>
            <a:endParaRPr sz="1800">
              <a:solidFill>
                <a:schemeClr val="lt1"/>
              </a:solidFill>
              <a:latin typeface="Catamaran Thin"/>
              <a:ea typeface="Catamaran Thin"/>
              <a:cs typeface="Catamaran Thin"/>
              <a:sym typeface="Catamaran Thin"/>
            </a:endParaRPr>
          </a:p>
          <a:p>
            <a:pPr indent="-342900" lvl="0" marL="457200" rtl="0" algn="l">
              <a:spcBef>
                <a:spcPts val="0"/>
              </a:spcBef>
              <a:spcAft>
                <a:spcPts val="0"/>
              </a:spcAft>
              <a:buClr>
                <a:schemeClr val="lt1"/>
              </a:buClr>
              <a:buSzPts val="1800"/>
              <a:buFont typeface="Catamaran Thin"/>
              <a:buChar char="-"/>
            </a:pPr>
            <a:r>
              <a:rPr lang="nl" sz="1800">
                <a:solidFill>
                  <a:schemeClr val="lt1"/>
                </a:solidFill>
                <a:latin typeface="Catamaran Thin"/>
                <a:ea typeface="Catamaran Thin"/>
                <a:cs typeface="Catamaran Thin"/>
                <a:sym typeface="Catamaran Thin"/>
              </a:rPr>
              <a:t>Environmental</a:t>
            </a:r>
            <a:r>
              <a:rPr lang="nl" sz="1800">
                <a:solidFill>
                  <a:schemeClr val="lt1"/>
                </a:solidFill>
                <a:latin typeface="Catamaran Thin"/>
                <a:ea typeface="Catamaran Thin"/>
                <a:cs typeface="Catamaran Thin"/>
                <a:sym typeface="Catamaran Thin"/>
              </a:rPr>
              <a:t> factors influence the chance of growth</a:t>
            </a:r>
            <a:endParaRPr sz="1800">
              <a:solidFill>
                <a:schemeClr val="lt1"/>
              </a:solidFill>
              <a:latin typeface="Catamaran Thin"/>
              <a:ea typeface="Catamaran Thin"/>
              <a:cs typeface="Catamaran Thin"/>
              <a:sym typeface="Catamaran Thin"/>
            </a:endParaRPr>
          </a:p>
          <a:p>
            <a:pPr indent="-342900" lvl="0" marL="457200" rtl="0" algn="l">
              <a:spcBef>
                <a:spcPts val="0"/>
              </a:spcBef>
              <a:spcAft>
                <a:spcPts val="0"/>
              </a:spcAft>
              <a:buClr>
                <a:schemeClr val="lt1"/>
              </a:buClr>
              <a:buSzPts val="1800"/>
              <a:buFont typeface="Catamaran Thin"/>
              <a:buChar char="-"/>
            </a:pPr>
            <a:r>
              <a:rPr lang="nl" sz="1800">
                <a:solidFill>
                  <a:schemeClr val="lt1"/>
                </a:solidFill>
                <a:latin typeface="Catamaran Thin"/>
                <a:ea typeface="Catamaran Thin"/>
                <a:cs typeface="Catamaran Thin"/>
                <a:sym typeface="Catamaran Thin"/>
              </a:rPr>
              <a:t>Each step one coral cell is added to the model</a:t>
            </a:r>
            <a:endParaRPr sz="1800">
              <a:solidFill>
                <a:schemeClr val="lt1"/>
              </a:solidFill>
              <a:latin typeface="Catamaran Thin"/>
              <a:ea typeface="Catamaran Thin"/>
              <a:cs typeface="Catamaran Thin"/>
              <a:sym typeface="Catamaran Thin"/>
            </a:endParaRPr>
          </a:p>
          <a:p>
            <a:pPr indent="-342900" lvl="0" marL="457200" rtl="0" algn="l">
              <a:spcBef>
                <a:spcPts val="0"/>
              </a:spcBef>
              <a:spcAft>
                <a:spcPts val="0"/>
              </a:spcAft>
              <a:buClr>
                <a:schemeClr val="lt1"/>
              </a:buClr>
              <a:buSzPts val="1800"/>
              <a:buFont typeface="Catamaran Thin"/>
              <a:buChar char="-"/>
            </a:pPr>
            <a:r>
              <a:rPr lang="nl" sz="1800">
                <a:solidFill>
                  <a:schemeClr val="lt1"/>
                </a:solidFill>
                <a:latin typeface="Catamaran Thin"/>
                <a:ea typeface="Catamaran Thin"/>
                <a:cs typeface="Catamaran Thin"/>
                <a:sym typeface="Catamaran Thin"/>
              </a:rPr>
              <a:t>Model stops after 100 iterations</a:t>
            </a:r>
            <a:endParaRPr sz="1800">
              <a:solidFill>
                <a:schemeClr val="lt1"/>
              </a:solidFill>
              <a:latin typeface="Catamaran Thin"/>
              <a:ea typeface="Catamaran Thin"/>
              <a:cs typeface="Catamaran Thin"/>
              <a:sym typeface="Catamaran Thin"/>
            </a:endParaRPr>
          </a:p>
          <a:p>
            <a:pPr indent="-342900" lvl="0" marL="457200" rtl="0" algn="l">
              <a:spcBef>
                <a:spcPts val="0"/>
              </a:spcBef>
              <a:spcAft>
                <a:spcPts val="0"/>
              </a:spcAft>
              <a:buClr>
                <a:schemeClr val="lt1"/>
              </a:buClr>
              <a:buSzPts val="1800"/>
              <a:buFont typeface="Catamaran Thin"/>
              <a:buChar char="-"/>
            </a:pPr>
            <a:r>
              <a:rPr lang="nl" sz="1800">
                <a:solidFill>
                  <a:schemeClr val="lt1"/>
                </a:solidFill>
                <a:latin typeface="Catamaran Thin"/>
                <a:ea typeface="Catamaran Thin"/>
                <a:cs typeface="Catamaran Thin"/>
                <a:sym typeface="Catamaran Thin"/>
              </a:rPr>
              <a:t>Flow carrying nutrients comes from left</a:t>
            </a:r>
            <a:endParaRPr sz="1800">
              <a:solidFill>
                <a:schemeClr val="lt1"/>
              </a:solidFill>
              <a:latin typeface="Catamaran Thin"/>
              <a:ea typeface="Catamaran Thin"/>
              <a:cs typeface="Catamaran Thin"/>
              <a:sym typeface="Catamaran Thin"/>
            </a:endParaRPr>
          </a:p>
          <a:p>
            <a:pPr indent="0" lvl="0" marL="457200" rtl="0" algn="l">
              <a:spcBef>
                <a:spcPts val="0"/>
              </a:spcBef>
              <a:spcAft>
                <a:spcPts val="0"/>
              </a:spcAft>
              <a:buNone/>
            </a:pPr>
            <a:r>
              <a:t/>
            </a:r>
            <a:endParaRPr sz="1800">
              <a:solidFill>
                <a:schemeClr val="lt1"/>
              </a:solidFill>
              <a:latin typeface="Catamaran Thin"/>
              <a:ea typeface="Catamaran Thin"/>
              <a:cs typeface="Catamaran Thin"/>
              <a:sym typeface="Catamaran Thin"/>
            </a:endParaRPr>
          </a:p>
          <a:p>
            <a:pPr indent="0" lvl="0" marL="457200" rtl="0" algn="l">
              <a:spcBef>
                <a:spcPts val="0"/>
              </a:spcBef>
              <a:spcAft>
                <a:spcPts val="0"/>
              </a:spcAft>
              <a:buNone/>
            </a:pPr>
            <a:r>
              <a:t/>
            </a:r>
            <a:endParaRPr sz="1800">
              <a:solidFill>
                <a:schemeClr val="lt1"/>
              </a:solidFill>
              <a:latin typeface="Catamaran Thin"/>
              <a:ea typeface="Catamaran Thin"/>
              <a:cs typeface="Catamaran Thin"/>
              <a:sym typeface="Catamaran Thin"/>
            </a:endParaRPr>
          </a:p>
        </p:txBody>
      </p:sp>
      <p:pic>
        <p:nvPicPr>
          <p:cNvPr id="140" name="Google Shape;140;p23"/>
          <p:cNvPicPr preferRelativeResize="0"/>
          <p:nvPr/>
        </p:nvPicPr>
        <p:blipFill>
          <a:blip r:embed="rId3">
            <a:alphaModFix/>
          </a:blip>
          <a:stretch>
            <a:fillRect/>
          </a:stretch>
        </p:blipFill>
        <p:spPr>
          <a:xfrm>
            <a:off x="4252750" y="92550"/>
            <a:ext cx="3188469" cy="2541250"/>
          </a:xfrm>
          <a:prstGeom prst="rect">
            <a:avLst/>
          </a:prstGeom>
          <a:noFill/>
          <a:ln>
            <a:noFill/>
          </a:ln>
        </p:spPr>
      </p:pic>
      <p:pic>
        <p:nvPicPr>
          <p:cNvPr id="141" name="Google Shape;141;p23"/>
          <p:cNvPicPr preferRelativeResize="0"/>
          <p:nvPr/>
        </p:nvPicPr>
        <p:blipFill>
          <a:blip r:embed="rId4">
            <a:alphaModFix/>
          </a:blip>
          <a:stretch>
            <a:fillRect/>
          </a:stretch>
        </p:blipFill>
        <p:spPr>
          <a:xfrm>
            <a:off x="4252746" y="2571759"/>
            <a:ext cx="3086275" cy="254123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ph idx="4" type="ctrTitle"/>
          </p:nvPr>
        </p:nvSpPr>
        <p:spPr>
          <a:xfrm rot="5400000">
            <a:off x="6687075" y="1644625"/>
            <a:ext cx="2910000" cy="4875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nl"/>
              <a:t>SUNLIGHT</a:t>
            </a:r>
            <a:endParaRPr/>
          </a:p>
        </p:txBody>
      </p:sp>
      <p:sp>
        <p:nvSpPr>
          <p:cNvPr id="147" name="Google Shape;147;p24"/>
          <p:cNvSpPr/>
          <p:nvPr/>
        </p:nvSpPr>
        <p:spPr>
          <a:xfrm>
            <a:off x="0" y="734125"/>
            <a:ext cx="4166400" cy="3729900"/>
          </a:xfrm>
          <a:prstGeom prst="rect">
            <a:avLst/>
          </a:prstGeom>
          <a:solidFill>
            <a:srgbClr val="3C93B0">
              <a:alpha val="5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4"/>
          <p:cNvSpPr txBox="1"/>
          <p:nvPr/>
        </p:nvSpPr>
        <p:spPr>
          <a:xfrm>
            <a:off x="229350" y="1707925"/>
            <a:ext cx="3707700" cy="1334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Catamaran Thin"/>
              <a:buChar char="-"/>
            </a:pPr>
            <a:r>
              <a:rPr lang="nl" sz="1800">
                <a:solidFill>
                  <a:schemeClr val="lt1"/>
                </a:solidFill>
                <a:latin typeface="Catamaran Thin"/>
                <a:ea typeface="Catamaran Thin"/>
                <a:cs typeface="Catamaran Thin"/>
                <a:sym typeface="Catamaran Thin"/>
              </a:rPr>
              <a:t>Homogeneous initial concentration</a:t>
            </a:r>
            <a:endParaRPr sz="1800">
              <a:solidFill>
                <a:schemeClr val="lt1"/>
              </a:solidFill>
              <a:latin typeface="Catamaran Thin"/>
              <a:ea typeface="Catamaran Thin"/>
              <a:cs typeface="Catamaran Thin"/>
              <a:sym typeface="Catamaran Thin"/>
            </a:endParaRPr>
          </a:p>
          <a:p>
            <a:pPr indent="-342900" lvl="0" marL="457200" rtl="0" algn="l">
              <a:spcBef>
                <a:spcPts val="0"/>
              </a:spcBef>
              <a:spcAft>
                <a:spcPts val="0"/>
              </a:spcAft>
              <a:buClr>
                <a:schemeClr val="lt1"/>
              </a:buClr>
              <a:buSzPts val="1800"/>
              <a:buFont typeface="Catamaran Thin"/>
              <a:buChar char="-"/>
            </a:pPr>
            <a:r>
              <a:rPr lang="nl" sz="1800">
                <a:solidFill>
                  <a:schemeClr val="lt1"/>
                </a:solidFill>
                <a:latin typeface="Catamaran Thin"/>
                <a:ea typeface="Catamaran Thin"/>
                <a:cs typeface="Catamaran Thin"/>
                <a:sym typeface="Catamaran Thin"/>
              </a:rPr>
              <a:t>Shadow </a:t>
            </a:r>
            <a:endParaRPr sz="1800">
              <a:solidFill>
                <a:schemeClr val="lt1"/>
              </a:solidFill>
              <a:latin typeface="Catamaran Thin"/>
              <a:ea typeface="Catamaran Thin"/>
              <a:cs typeface="Catamaran Thin"/>
              <a:sym typeface="Catamaran Thin"/>
            </a:endParaRPr>
          </a:p>
          <a:p>
            <a:pPr indent="-342900" lvl="0" marL="457200" rtl="0" algn="l">
              <a:spcBef>
                <a:spcPts val="0"/>
              </a:spcBef>
              <a:spcAft>
                <a:spcPts val="0"/>
              </a:spcAft>
              <a:buClr>
                <a:schemeClr val="lt1"/>
              </a:buClr>
              <a:buSzPts val="1800"/>
              <a:buFont typeface="Catamaran Thin"/>
              <a:buChar char="-"/>
            </a:pPr>
            <a:r>
              <a:rPr lang="nl" sz="1800">
                <a:solidFill>
                  <a:schemeClr val="lt1"/>
                </a:solidFill>
                <a:latin typeface="Catamaran Thin"/>
                <a:ea typeface="Catamaran Thin"/>
                <a:cs typeface="Catamaran Thin"/>
                <a:sym typeface="Catamaran Thin"/>
              </a:rPr>
              <a:t>Reflection</a:t>
            </a:r>
            <a:endParaRPr sz="1800">
              <a:solidFill>
                <a:schemeClr val="lt1"/>
              </a:solidFill>
              <a:latin typeface="Catamaran Thin"/>
              <a:ea typeface="Catamaran Thin"/>
              <a:cs typeface="Catamaran Thin"/>
              <a:sym typeface="Catamaran Thin"/>
            </a:endParaRPr>
          </a:p>
          <a:p>
            <a:pPr indent="-342900" lvl="0" marL="457200" rtl="0" algn="l">
              <a:spcBef>
                <a:spcPts val="0"/>
              </a:spcBef>
              <a:spcAft>
                <a:spcPts val="0"/>
              </a:spcAft>
              <a:buClr>
                <a:schemeClr val="lt1"/>
              </a:buClr>
              <a:buSzPts val="1800"/>
              <a:buFont typeface="Catamaran Thin"/>
              <a:buChar char="-"/>
            </a:pPr>
            <a:r>
              <a:rPr lang="nl" sz="1800">
                <a:solidFill>
                  <a:schemeClr val="lt1"/>
                </a:solidFill>
                <a:latin typeface="Catamaran Thin"/>
                <a:ea typeface="Catamaran Thin"/>
                <a:cs typeface="Catamaran Thin"/>
                <a:sym typeface="Catamaran Thin"/>
              </a:rPr>
              <a:t>Too small for sensible luminescence difference</a:t>
            </a:r>
            <a:endParaRPr sz="1800">
              <a:solidFill>
                <a:schemeClr val="lt1"/>
              </a:solidFill>
              <a:latin typeface="Catamaran Thin"/>
              <a:ea typeface="Catamaran Thin"/>
              <a:cs typeface="Catamaran Thin"/>
              <a:sym typeface="Catamaran Thin"/>
            </a:endParaRPr>
          </a:p>
          <a:p>
            <a:pPr indent="0" lvl="0" marL="457200" rtl="0" algn="l">
              <a:spcBef>
                <a:spcPts val="0"/>
              </a:spcBef>
              <a:spcAft>
                <a:spcPts val="0"/>
              </a:spcAft>
              <a:buNone/>
            </a:pPr>
            <a:r>
              <a:t/>
            </a:r>
            <a:endParaRPr sz="1800">
              <a:solidFill>
                <a:schemeClr val="lt1"/>
              </a:solidFill>
              <a:latin typeface="Catamaran Thin"/>
              <a:ea typeface="Catamaran Thin"/>
              <a:cs typeface="Catamaran Thin"/>
              <a:sym typeface="Catamaran Thin"/>
            </a:endParaRPr>
          </a:p>
        </p:txBody>
      </p:sp>
      <p:pic>
        <p:nvPicPr>
          <p:cNvPr id="149" name="Google Shape;149;p24"/>
          <p:cNvPicPr preferRelativeResize="0"/>
          <p:nvPr/>
        </p:nvPicPr>
        <p:blipFill>
          <a:blip r:embed="rId3">
            <a:alphaModFix/>
          </a:blip>
          <a:stretch>
            <a:fillRect/>
          </a:stretch>
        </p:blipFill>
        <p:spPr>
          <a:xfrm>
            <a:off x="4252750" y="92550"/>
            <a:ext cx="3188469" cy="2541250"/>
          </a:xfrm>
          <a:prstGeom prst="rect">
            <a:avLst/>
          </a:prstGeom>
          <a:noFill/>
          <a:ln>
            <a:noFill/>
          </a:ln>
        </p:spPr>
      </p:pic>
      <p:pic>
        <p:nvPicPr>
          <p:cNvPr id="150" name="Google Shape;150;p24"/>
          <p:cNvPicPr preferRelativeResize="0"/>
          <p:nvPr/>
        </p:nvPicPr>
        <p:blipFill>
          <a:blip r:embed="rId4">
            <a:alphaModFix/>
          </a:blip>
          <a:stretch>
            <a:fillRect/>
          </a:stretch>
        </p:blipFill>
        <p:spPr>
          <a:xfrm>
            <a:off x="4252750" y="2571738"/>
            <a:ext cx="3016575" cy="2534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5"/>
          <p:cNvSpPr txBox="1"/>
          <p:nvPr>
            <p:ph idx="4" type="ctrTitle"/>
          </p:nvPr>
        </p:nvSpPr>
        <p:spPr>
          <a:xfrm rot="5400000">
            <a:off x="6687075" y="1644625"/>
            <a:ext cx="2910000" cy="4875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nl"/>
              <a:t>NUTRIENTS</a:t>
            </a:r>
            <a:endParaRPr/>
          </a:p>
        </p:txBody>
      </p:sp>
      <p:sp>
        <p:nvSpPr>
          <p:cNvPr id="156" name="Google Shape;156;p25"/>
          <p:cNvSpPr/>
          <p:nvPr/>
        </p:nvSpPr>
        <p:spPr>
          <a:xfrm>
            <a:off x="0" y="734125"/>
            <a:ext cx="3382800" cy="3729900"/>
          </a:xfrm>
          <a:prstGeom prst="rect">
            <a:avLst/>
          </a:prstGeom>
          <a:solidFill>
            <a:srgbClr val="3C93B0">
              <a:alpha val="5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5"/>
          <p:cNvSpPr txBox="1"/>
          <p:nvPr/>
        </p:nvSpPr>
        <p:spPr>
          <a:xfrm>
            <a:off x="0" y="1707925"/>
            <a:ext cx="3346200" cy="1334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Catamaran Thin"/>
              <a:buChar char="-"/>
            </a:pPr>
            <a:r>
              <a:rPr lang="nl" sz="1800">
                <a:solidFill>
                  <a:schemeClr val="lt1"/>
                </a:solidFill>
                <a:latin typeface="Catamaran Thin"/>
                <a:ea typeface="Catamaran Thin"/>
                <a:cs typeface="Catamaran Thin"/>
                <a:sym typeface="Catamaran Thin"/>
              </a:rPr>
              <a:t>Advection-diffusion equation</a:t>
            </a:r>
            <a:endParaRPr sz="1800">
              <a:solidFill>
                <a:schemeClr val="lt1"/>
              </a:solidFill>
              <a:latin typeface="Catamaran Thin"/>
              <a:ea typeface="Catamaran Thin"/>
              <a:cs typeface="Catamaran Thin"/>
              <a:sym typeface="Catamaran Thin"/>
            </a:endParaRPr>
          </a:p>
          <a:p>
            <a:pPr indent="-342900" lvl="0" marL="457200" rtl="0" algn="l">
              <a:spcBef>
                <a:spcPts val="0"/>
              </a:spcBef>
              <a:spcAft>
                <a:spcPts val="0"/>
              </a:spcAft>
              <a:buClr>
                <a:schemeClr val="lt1"/>
              </a:buClr>
              <a:buSzPts val="1800"/>
              <a:buFont typeface="Catamaran Thin"/>
              <a:buChar char="-"/>
            </a:pPr>
            <a:r>
              <a:rPr lang="nl" sz="1800">
                <a:solidFill>
                  <a:schemeClr val="lt1"/>
                </a:solidFill>
                <a:latin typeface="Catamaran Thin"/>
                <a:ea typeface="Catamaran Thin"/>
                <a:cs typeface="Catamaran Thin"/>
                <a:sym typeface="Catamaran Thin"/>
              </a:rPr>
              <a:t>Boundaries: sink at top, bottom, right; left-side source</a:t>
            </a:r>
            <a:endParaRPr sz="1800">
              <a:solidFill>
                <a:schemeClr val="lt1"/>
              </a:solidFill>
              <a:latin typeface="Catamaran Thin"/>
              <a:ea typeface="Catamaran Thin"/>
              <a:cs typeface="Catamaran Thin"/>
              <a:sym typeface="Catamaran Thin"/>
            </a:endParaRPr>
          </a:p>
          <a:p>
            <a:pPr indent="-342900" lvl="0" marL="457200" rtl="0" algn="l">
              <a:spcBef>
                <a:spcPts val="0"/>
              </a:spcBef>
              <a:spcAft>
                <a:spcPts val="0"/>
              </a:spcAft>
              <a:buClr>
                <a:schemeClr val="lt1"/>
              </a:buClr>
              <a:buSzPts val="1800"/>
              <a:buFont typeface="Catamaran Thin"/>
              <a:buChar char="-"/>
            </a:pPr>
            <a:r>
              <a:rPr lang="nl" sz="1800">
                <a:solidFill>
                  <a:schemeClr val="lt1"/>
                </a:solidFill>
                <a:latin typeface="Catamaran Thin"/>
                <a:ea typeface="Catamaran Thin"/>
                <a:cs typeface="Catamaran Thin"/>
                <a:sym typeface="Catamaran Thin"/>
              </a:rPr>
              <a:t>Displaced by flow + diffusion</a:t>
            </a:r>
            <a:endParaRPr sz="1800">
              <a:solidFill>
                <a:schemeClr val="lt1"/>
              </a:solidFill>
              <a:latin typeface="Catamaran Thin"/>
              <a:ea typeface="Catamaran Thin"/>
              <a:cs typeface="Catamaran Thin"/>
              <a:sym typeface="Catamaran Thin"/>
            </a:endParaRPr>
          </a:p>
          <a:p>
            <a:pPr indent="-342900" lvl="0" marL="457200" rtl="0" algn="l">
              <a:spcBef>
                <a:spcPts val="0"/>
              </a:spcBef>
              <a:spcAft>
                <a:spcPts val="0"/>
              </a:spcAft>
              <a:buClr>
                <a:schemeClr val="lt1"/>
              </a:buClr>
              <a:buSzPts val="1800"/>
              <a:buFont typeface="Catamaran Thin"/>
              <a:buChar char="-"/>
            </a:pPr>
            <a:r>
              <a:rPr lang="nl" sz="1800">
                <a:solidFill>
                  <a:schemeClr val="lt1"/>
                </a:solidFill>
                <a:latin typeface="Catamaran Thin"/>
                <a:ea typeface="Catamaran Thin"/>
                <a:cs typeface="Catamaran Thin"/>
                <a:sym typeface="Catamaran Thin"/>
              </a:rPr>
              <a:t>Finite-differencing method</a:t>
            </a:r>
            <a:endParaRPr sz="1800">
              <a:solidFill>
                <a:schemeClr val="lt1"/>
              </a:solidFill>
              <a:latin typeface="Catamaran Thin"/>
              <a:ea typeface="Catamaran Thin"/>
              <a:cs typeface="Catamaran Thin"/>
              <a:sym typeface="Catamaran Thin"/>
            </a:endParaRPr>
          </a:p>
          <a:p>
            <a:pPr indent="0" lvl="0" marL="0" rtl="0" algn="l">
              <a:spcBef>
                <a:spcPts val="0"/>
              </a:spcBef>
              <a:spcAft>
                <a:spcPts val="0"/>
              </a:spcAft>
              <a:buNone/>
            </a:pPr>
            <a:r>
              <a:t/>
            </a:r>
            <a:endParaRPr sz="1800">
              <a:solidFill>
                <a:schemeClr val="lt1"/>
              </a:solidFill>
              <a:latin typeface="Catamaran Thin"/>
              <a:ea typeface="Catamaran Thin"/>
              <a:cs typeface="Catamaran Thin"/>
              <a:sym typeface="Catamaran Thin"/>
            </a:endParaRPr>
          </a:p>
          <a:p>
            <a:pPr indent="0" lvl="0" marL="0" rtl="0" algn="l">
              <a:spcBef>
                <a:spcPts val="0"/>
              </a:spcBef>
              <a:spcAft>
                <a:spcPts val="0"/>
              </a:spcAft>
              <a:buNone/>
            </a:pPr>
            <a:r>
              <a:t/>
            </a:r>
            <a:endParaRPr sz="1800">
              <a:solidFill>
                <a:schemeClr val="lt1"/>
              </a:solidFill>
              <a:latin typeface="Catamaran Thin"/>
              <a:ea typeface="Catamaran Thin"/>
              <a:cs typeface="Catamaran Thin"/>
              <a:sym typeface="Catamaran Thin"/>
            </a:endParaRPr>
          </a:p>
          <a:p>
            <a:pPr indent="0" lvl="0" marL="0" rtl="0" algn="l">
              <a:spcBef>
                <a:spcPts val="0"/>
              </a:spcBef>
              <a:spcAft>
                <a:spcPts val="0"/>
              </a:spcAft>
              <a:buNone/>
            </a:pPr>
            <a:r>
              <a:t/>
            </a:r>
            <a:endParaRPr sz="1800">
              <a:solidFill>
                <a:schemeClr val="lt1"/>
              </a:solidFill>
              <a:latin typeface="Catamaran Thin"/>
              <a:ea typeface="Catamaran Thin"/>
              <a:cs typeface="Catamaran Thin"/>
              <a:sym typeface="Catamaran Thin"/>
            </a:endParaRPr>
          </a:p>
        </p:txBody>
      </p:sp>
      <p:pic>
        <p:nvPicPr>
          <p:cNvPr id="158" name="Google Shape;158;p25"/>
          <p:cNvPicPr preferRelativeResize="0"/>
          <p:nvPr/>
        </p:nvPicPr>
        <p:blipFill>
          <a:blip r:embed="rId3">
            <a:alphaModFix/>
          </a:blip>
          <a:stretch>
            <a:fillRect/>
          </a:stretch>
        </p:blipFill>
        <p:spPr>
          <a:xfrm>
            <a:off x="283900" y="3343375"/>
            <a:ext cx="2464325" cy="429325"/>
          </a:xfrm>
          <a:prstGeom prst="rect">
            <a:avLst/>
          </a:prstGeom>
          <a:noFill/>
          <a:ln>
            <a:noFill/>
          </a:ln>
        </p:spPr>
      </p:pic>
      <p:pic>
        <p:nvPicPr>
          <p:cNvPr id="159" name="Google Shape;159;p25"/>
          <p:cNvPicPr preferRelativeResize="0"/>
          <p:nvPr/>
        </p:nvPicPr>
        <p:blipFill>
          <a:blip r:embed="rId4">
            <a:alphaModFix/>
          </a:blip>
          <a:stretch>
            <a:fillRect/>
          </a:stretch>
        </p:blipFill>
        <p:spPr>
          <a:xfrm>
            <a:off x="3448488" y="766801"/>
            <a:ext cx="4384150" cy="3609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6"/>
          <p:cNvSpPr txBox="1"/>
          <p:nvPr>
            <p:ph idx="4" type="ctrTitle"/>
          </p:nvPr>
        </p:nvSpPr>
        <p:spPr>
          <a:xfrm rot="5400000">
            <a:off x="6687075" y="1644625"/>
            <a:ext cx="2910000" cy="4875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nl"/>
              <a:t>FLOW</a:t>
            </a:r>
            <a:endParaRPr/>
          </a:p>
        </p:txBody>
      </p:sp>
      <p:sp>
        <p:nvSpPr>
          <p:cNvPr id="165" name="Google Shape;165;p26"/>
          <p:cNvSpPr/>
          <p:nvPr/>
        </p:nvSpPr>
        <p:spPr>
          <a:xfrm>
            <a:off x="0" y="734125"/>
            <a:ext cx="3382800" cy="3729900"/>
          </a:xfrm>
          <a:prstGeom prst="rect">
            <a:avLst/>
          </a:prstGeom>
          <a:solidFill>
            <a:srgbClr val="3C93B0">
              <a:alpha val="5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6"/>
          <p:cNvSpPr txBox="1"/>
          <p:nvPr/>
        </p:nvSpPr>
        <p:spPr>
          <a:xfrm>
            <a:off x="0" y="1707925"/>
            <a:ext cx="3182700" cy="2255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Catamaran Thin"/>
              <a:buChar char="-"/>
            </a:pPr>
            <a:r>
              <a:rPr lang="nl" sz="1800">
                <a:solidFill>
                  <a:schemeClr val="lt1"/>
                </a:solidFill>
                <a:latin typeface="Catamaran Thin"/>
                <a:ea typeface="Catamaran Thin"/>
                <a:cs typeface="Catamaran Thin"/>
                <a:sym typeface="Catamaran Thin"/>
              </a:rPr>
              <a:t>Lattice Boltzmann Method (indirect Navier Stokes), </a:t>
            </a:r>
            <a:r>
              <a:rPr lang="nl" sz="1800">
                <a:solidFill>
                  <a:schemeClr val="lt1"/>
                </a:solidFill>
                <a:latin typeface="Catamaran Thin"/>
                <a:ea typeface="Catamaran Thin"/>
                <a:cs typeface="Catamaran Thin"/>
                <a:sym typeface="Catamaran Thin"/>
              </a:rPr>
              <a:t>lbmpy</a:t>
            </a:r>
            <a:r>
              <a:rPr lang="nl" sz="1800">
                <a:solidFill>
                  <a:schemeClr val="lt1"/>
                </a:solidFill>
                <a:latin typeface="Catamaran Thin"/>
                <a:ea typeface="Catamaran Thin"/>
                <a:cs typeface="Catamaran Thin"/>
                <a:sym typeface="Catamaran Thin"/>
              </a:rPr>
              <a:t> package</a:t>
            </a:r>
            <a:endParaRPr sz="1800">
              <a:solidFill>
                <a:schemeClr val="lt1"/>
              </a:solidFill>
              <a:latin typeface="Catamaran Thin"/>
              <a:ea typeface="Catamaran Thin"/>
              <a:cs typeface="Catamaran Thin"/>
              <a:sym typeface="Catamaran Thin"/>
            </a:endParaRPr>
          </a:p>
          <a:p>
            <a:pPr indent="-342900" lvl="0" marL="457200" rtl="0" algn="l">
              <a:spcBef>
                <a:spcPts val="0"/>
              </a:spcBef>
              <a:spcAft>
                <a:spcPts val="0"/>
              </a:spcAft>
              <a:buClr>
                <a:schemeClr val="lt1"/>
              </a:buClr>
              <a:buSzPts val="1800"/>
              <a:buFont typeface="Catamaran Thin"/>
              <a:buChar char="-"/>
            </a:pPr>
            <a:r>
              <a:rPr lang="nl" sz="1800">
                <a:solidFill>
                  <a:schemeClr val="lt1"/>
                </a:solidFill>
                <a:latin typeface="Catamaran Thin"/>
                <a:ea typeface="Catamaran Thin"/>
                <a:cs typeface="Catamaran Thin"/>
                <a:sym typeface="Catamaran Thin"/>
              </a:rPr>
              <a:t>Initial velocity field</a:t>
            </a:r>
            <a:endParaRPr sz="1800">
              <a:solidFill>
                <a:schemeClr val="lt1"/>
              </a:solidFill>
              <a:latin typeface="Catamaran Thin"/>
              <a:ea typeface="Catamaran Thin"/>
              <a:cs typeface="Catamaran Thin"/>
              <a:sym typeface="Catamaran Thin"/>
            </a:endParaRPr>
          </a:p>
          <a:p>
            <a:pPr indent="-342900" lvl="0" marL="457200" rtl="0" algn="l">
              <a:spcBef>
                <a:spcPts val="0"/>
              </a:spcBef>
              <a:spcAft>
                <a:spcPts val="0"/>
              </a:spcAft>
              <a:buClr>
                <a:schemeClr val="lt1"/>
              </a:buClr>
              <a:buSzPts val="1800"/>
              <a:buFont typeface="Catamaran Thin"/>
              <a:buChar char="-"/>
            </a:pPr>
            <a:r>
              <a:rPr lang="nl" sz="1800">
                <a:solidFill>
                  <a:schemeClr val="lt1"/>
                </a:solidFill>
                <a:latin typeface="Catamaran Thin"/>
                <a:ea typeface="Catamaran Thin"/>
                <a:cs typeface="Catamaran Thin"/>
                <a:sym typeface="Catamaran Thin"/>
              </a:rPr>
              <a:t>Inflow from left side of environment</a:t>
            </a:r>
            <a:endParaRPr sz="1800">
              <a:solidFill>
                <a:schemeClr val="lt1"/>
              </a:solidFill>
              <a:latin typeface="Catamaran Thin"/>
              <a:ea typeface="Catamaran Thin"/>
              <a:cs typeface="Catamaran Thin"/>
              <a:sym typeface="Catamaran Thin"/>
            </a:endParaRPr>
          </a:p>
          <a:p>
            <a:pPr indent="-342900" lvl="0" marL="457200" rtl="0" algn="l">
              <a:spcBef>
                <a:spcPts val="0"/>
              </a:spcBef>
              <a:spcAft>
                <a:spcPts val="0"/>
              </a:spcAft>
              <a:buClr>
                <a:schemeClr val="lt1"/>
              </a:buClr>
              <a:buSzPts val="1800"/>
              <a:buFont typeface="Catamaran Thin"/>
              <a:buChar char="-"/>
            </a:pPr>
            <a:r>
              <a:rPr lang="nl" sz="1800">
                <a:solidFill>
                  <a:schemeClr val="lt1"/>
                </a:solidFill>
                <a:latin typeface="Catamaran Thin"/>
                <a:ea typeface="Catamaran Thin"/>
                <a:cs typeface="Catamaran Thin"/>
                <a:sym typeface="Catamaran Thin"/>
              </a:rPr>
              <a:t>Boundaries: outflow, no-slip at bottom </a:t>
            </a:r>
            <a:endParaRPr sz="1800">
              <a:solidFill>
                <a:schemeClr val="lt1"/>
              </a:solidFill>
              <a:latin typeface="Catamaran Thin"/>
              <a:ea typeface="Catamaran Thin"/>
              <a:cs typeface="Catamaran Thin"/>
              <a:sym typeface="Catamaran Thin"/>
            </a:endParaRPr>
          </a:p>
          <a:p>
            <a:pPr indent="-342900" lvl="0" marL="457200" rtl="0" algn="l">
              <a:spcBef>
                <a:spcPts val="0"/>
              </a:spcBef>
              <a:spcAft>
                <a:spcPts val="0"/>
              </a:spcAft>
              <a:buClr>
                <a:schemeClr val="lt1"/>
              </a:buClr>
              <a:buSzPts val="1800"/>
              <a:buFont typeface="Catamaran Thin"/>
              <a:buChar char="-"/>
            </a:pPr>
            <a:r>
              <a:rPr lang="nl" sz="1800">
                <a:solidFill>
                  <a:schemeClr val="lt1"/>
                </a:solidFill>
                <a:latin typeface="Catamaran Thin"/>
                <a:ea typeface="Catamaran Thin"/>
                <a:cs typeface="Catamaran Thin"/>
                <a:sym typeface="Catamaran Thin"/>
              </a:rPr>
              <a:t>Flow strength is stable</a:t>
            </a:r>
            <a:endParaRPr sz="1800">
              <a:solidFill>
                <a:schemeClr val="lt1"/>
              </a:solidFill>
              <a:latin typeface="Catamaran Thin"/>
              <a:ea typeface="Catamaran Thin"/>
              <a:cs typeface="Catamaran Thin"/>
              <a:sym typeface="Catamaran Thin"/>
            </a:endParaRPr>
          </a:p>
          <a:p>
            <a:pPr indent="0" lvl="0" marL="0" rtl="0" algn="l">
              <a:spcBef>
                <a:spcPts val="0"/>
              </a:spcBef>
              <a:spcAft>
                <a:spcPts val="0"/>
              </a:spcAft>
              <a:buNone/>
            </a:pPr>
            <a:r>
              <a:t/>
            </a:r>
            <a:endParaRPr sz="1800">
              <a:solidFill>
                <a:schemeClr val="lt1"/>
              </a:solidFill>
              <a:latin typeface="Catamaran Thin"/>
              <a:ea typeface="Catamaran Thin"/>
              <a:cs typeface="Catamaran Thin"/>
              <a:sym typeface="Catamaran Thin"/>
            </a:endParaRPr>
          </a:p>
        </p:txBody>
      </p:sp>
      <p:pic>
        <p:nvPicPr>
          <p:cNvPr id="167" name="Google Shape;167;p26"/>
          <p:cNvPicPr preferRelativeResize="0"/>
          <p:nvPr/>
        </p:nvPicPr>
        <p:blipFill rotWithShape="1">
          <a:blip r:embed="rId3">
            <a:alphaModFix/>
          </a:blip>
          <a:srcRect b="9066" l="33764" r="30724" t="0"/>
          <a:stretch/>
        </p:blipFill>
        <p:spPr>
          <a:xfrm>
            <a:off x="6234550" y="2460200"/>
            <a:ext cx="2718025" cy="2683300"/>
          </a:xfrm>
          <a:prstGeom prst="rect">
            <a:avLst/>
          </a:prstGeom>
          <a:noFill/>
          <a:ln>
            <a:noFill/>
          </a:ln>
        </p:spPr>
      </p:pic>
      <p:pic>
        <p:nvPicPr>
          <p:cNvPr id="168" name="Google Shape;168;p26"/>
          <p:cNvPicPr preferRelativeResize="0"/>
          <p:nvPr/>
        </p:nvPicPr>
        <p:blipFill>
          <a:blip r:embed="rId4">
            <a:alphaModFix/>
          </a:blip>
          <a:stretch>
            <a:fillRect/>
          </a:stretch>
        </p:blipFill>
        <p:spPr>
          <a:xfrm>
            <a:off x="3282950" y="83875"/>
            <a:ext cx="3534106" cy="2910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7"/>
          <p:cNvSpPr txBox="1"/>
          <p:nvPr>
            <p:ph idx="4" type="ctrTitle"/>
          </p:nvPr>
        </p:nvSpPr>
        <p:spPr>
          <a:xfrm rot="5400000">
            <a:off x="6687075" y="1644625"/>
            <a:ext cx="2910000" cy="4875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nl"/>
              <a:t>EROSION</a:t>
            </a:r>
            <a:endParaRPr/>
          </a:p>
        </p:txBody>
      </p:sp>
      <p:sp>
        <p:nvSpPr>
          <p:cNvPr id="174" name="Google Shape;174;p27"/>
          <p:cNvSpPr/>
          <p:nvPr/>
        </p:nvSpPr>
        <p:spPr>
          <a:xfrm>
            <a:off x="0" y="734125"/>
            <a:ext cx="3382800" cy="3729900"/>
          </a:xfrm>
          <a:prstGeom prst="rect">
            <a:avLst/>
          </a:prstGeom>
          <a:solidFill>
            <a:srgbClr val="3C93B0">
              <a:alpha val="54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7"/>
          <p:cNvSpPr txBox="1"/>
          <p:nvPr/>
        </p:nvSpPr>
        <p:spPr>
          <a:xfrm>
            <a:off x="0" y="1707925"/>
            <a:ext cx="3182700" cy="1334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Catamaran Thin"/>
              <a:buChar char="-"/>
            </a:pPr>
            <a:r>
              <a:rPr lang="nl" sz="1800">
                <a:solidFill>
                  <a:schemeClr val="lt1"/>
                </a:solidFill>
                <a:latin typeface="Catamaran Thin"/>
                <a:ea typeface="Catamaran Thin"/>
                <a:cs typeface="Catamaran Thin"/>
                <a:sym typeface="Catamaran Thin"/>
              </a:rPr>
              <a:t>Pressure by flow</a:t>
            </a:r>
            <a:endParaRPr sz="1800">
              <a:solidFill>
                <a:schemeClr val="lt1"/>
              </a:solidFill>
              <a:latin typeface="Catamaran Thin"/>
              <a:ea typeface="Catamaran Thin"/>
              <a:cs typeface="Catamaran Thin"/>
              <a:sym typeface="Catamaran Thin"/>
            </a:endParaRPr>
          </a:p>
          <a:p>
            <a:pPr indent="-342900" lvl="0" marL="457200" rtl="0" algn="l">
              <a:spcBef>
                <a:spcPts val="0"/>
              </a:spcBef>
              <a:spcAft>
                <a:spcPts val="0"/>
              </a:spcAft>
              <a:buClr>
                <a:schemeClr val="lt1"/>
              </a:buClr>
              <a:buSzPts val="1800"/>
              <a:buFont typeface="Catamaran Thin"/>
              <a:buChar char="-"/>
            </a:pPr>
            <a:r>
              <a:rPr lang="nl" sz="1800">
                <a:solidFill>
                  <a:schemeClr val="lt1"/>
                </a:solidFill>
                <a:latin typeface="Catamaran Thin"/>
                <a:ea typeface="Catamaran Thin"/>
                <a:cs typeface="Catamaran Thin"/>
                <a:sym typeface="Catamaran Thin"/>
              </a:rPr>
              <a:t>Coral cell </a:t>
            </a:r>
            <a:r>
              <a:rPr lang="nl" sz="1800">
                <a:solidFill>
                  <a:schemeClr val="lt1"/>
                </a:solidFill>
                <a:latin typeface="Catamaran Thin"/>
                <a:ea typeface="Catamaran Thin"/>
                <a:cs typeface="Catamaran Thin"/>
                <a:sym typeface="Catamaran Thin"/>
              </a:rPr>
              <a:t>dissolves</a:t>
            </a:r>
            <a:endParaRPr sz="1800">
              <a:solidFill>
                <a:schemeClr val="lt1"/>
              </a:solidFill>
              <a:latin typeface="Catamaran Thin"/>
              <a:ea typeface="Catamaran Thin"/>
              <a:cs typeface="Catamaran Thin"/>
              <a:sym typeface="Catamaran Thin"/>
            </a:endParaRPr>
          </a:p>
          <a:p>
            <a:pPr indent="-342900" lvl="0" marL="457200" rtl="0" algn="l">
              <a:spcBef>
                <a:spcPts val="0"/>
              </a:spcBef>
              <a:spcAft>
                <a:spcPts val="0"/>
              </a:spcAft>
              <a:buClr>
                <a:schemeClr val="lt1"/>
              </a:buClr>
              <a:buSzPts val="1800"/>
              <a:buFont typeface="Catamaran Thin"/>
              <a:buChar char="-"/>
            </a:pPr>
            <a:r>
              <a:rPr lang="nl" sz="1800">
                <a:solidFill>
                  <a:schemeClr val="lt1"/>
                </a:solidFill>
                <a:latin typeface="Catamaran Thin"/>
                <a:ea typeface="Catamaran Thin"/>
                <a:cs typeface="Catamaran Thin"/>
                <a:sym typeface="Catamaran Thin"/>
              </a:rPr>
              <a:t>Check which cells have connection with source cell</a:t>
            </a:r>
            <a:endParaRPr sz="1800">
              <a:solidFill>
                <a:schemeClr val="lt1"/>
              </a:solidFill>
              <a:latin typeface="Catamaran Thin"/>
              <a:ea typeface="Catamaran Thin"/>
              <a:cs typeface="Catamaran Thin"/>
              <a:sym typeface="Catamaran Thin"/>
            </a:endParaRPr>
          </a:p>
          <a:p>
            <a:pPr indent="0" lvl="0" marL="0" rtl="0" algn="l">
              <a:spcBef>
                <a:spcPts val="0"/>
              </a:spcBef>
              <a:spcAft>
                <a:spcPts val="0"/>
              </a:spcAft>
              <a:buNone/>
            </a:pPr>
            <a:r>
              <a:t/>
            </a:r>
            <a:endParaRPr sz="1800">
              <a:solidFill>
                <a:schemeClr val="lt1"/>
              </a:solidFill>
              <a:latin typeface="Catamaran Thin"/>
              <a:ea typeface="Catamaran Thin"/>
              <a:cs typeface="Catamaran Thin"/>
              <a:sym typeface="Catamaran Thin"/>
            </a:endParaRPr>
          </a:p>
          <a:p>
            <a:pPr indent="0" lvl="0" marL="0" rtl="0" algn="l">
              <a:spcBef>
                <a:spcPts val="0"/>
              </a:spcBef>
              <a:spcAft>
                <a:spcPts val="0"/>
              </a:spcAft>
              <a:buNone/>
            </a:pPr>
            <a:r>
              <a:t/>
            </a:r>
            <a:endParaRPr sz="1800">
              <a:solidFill>
                <a:schemeClr val="lt1"/>
              </a:solidFill>
              <a:latin typeface="Catamaran Thin"/>
              <a:ea typeface="Catamaran Thin"/>
              <a:cs typeface="Catamaran Thin"/>
              <a:sym typeface="Catamaran Thin"/>
            </a:endParaRPr>
          </a:p>
        </p:txBody>
      </p:sp>
      <p:pic>
        <p:nvPicPr>
          <p:cNvPr id="176" name="Google Shape;176;p27"/>
          <p:cNvPicPr preferRelativeResize="0"/>
          <p:nvPr/>
        </p:nvPicPr>
        <p:blipFill>
          <a:blip r:embed="rId3">
            <a:alphaModFix/>
          </a:blip>
          <a:stretch>
            <a:fillRect/>
          </a:stretch>
        </p:blipFill>
        <p:spPr>
          <a:xfrm>
            <a:off x="3687600" y="1527650"/>
            <a:ext cx="4210725" cy="280013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